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4"/>
  </p:notesMasterIdLst>
  <p:handoutMasterIdLst>
    <p:handoutMasterId r:id="rId15"/>
  </p:handoutMasterIdLst>
  <p:sldIdLst>
    <p:sldId id="1107" r:id="rId2"/>
    <p:sldId id="1184" r:id="rId3"/>
    <p:sldId id="1109" r:id="rId4"/>
    <p:sldId id="1182" r:id="rId5"/>
    <p:sldId id="1127" r:id="rId6"/>
    <p:sldId id="1163" r:id="rId7"/>
    <p:sldId id="1202" r:id="rId8"/>
    <p:sldId id="1130" r:id="rId9"/>
    <p:sldId id="1183" r:id="rId10"/>
    <p:sldId id="1201" r:id="rId11"/>
    <p:sldId id="1203" r:id="rId12"/>
    <p:sldId id="1105" r:id="rId13"/>
  </p:sldIdLst>
  <p:sldSz cx="9144000" cy="6858000" type="screen4x3"/>
  <p:notesSz cx="6858000" cy="9144000"/>
  <p:defaultTextStyle>
    <a:defPPr>
      <a:defRPr lang="zh-CN"/>
    </a:defPPr>
    <a:lvl1pPr algn="l" rtl="0" fontAlgn="base">
      <a:spcBef>
        <a:spcPct val="0"/>
      </a:spcBef>
      <a:spcAft>
        <a:spcPct val="0"/>
      </a:spcAft>
      <a:defRPr sz="1400" kern="1200">
        <a:solidFill>
          <a:schemeClr val="tx1"/>
        </a:solidFill>
        <a:latin typeface="Arial" charset="0"/>
        <a:ea typeface="宋体" pitchFamily="2" charset="-122"/>
        <a:cs typeface="+mn-cs"/>
      </a:defRPr>
    </a:lvl1pPr>
    <a:lvl2pPr marL="457200" algn="l" rtl="0" fontAlgn="base">
      <a:spcBef>
        <a:spcPct val="0"/>
      </a:spcBef>
      <a:spcAft>
        <a:spcPct val="0"/>
      </a:spcAft>
      <a:defRPr sz="1400" kern="1200">
        <a:solidFill>
          <a:schemeClr val="tx1"/>
        </a:solidFill>
        <a:latin typeface="Arial" charset="0"/>
        <a:ea typeface="宋体" pitchFamily="2" charset="-122"/>
        <a:cs typeface="+mn-cs"/>
      </a:defRPr>
    </a:lvl2pPr>
    <a:lvl3pPr marL="914400" algn="l" rtl="0" fontAlgn="base">
      <a:spcBef>
        <a:spcPct val="0"/>
      </a:spcBef>
      <a:spcAft>
        <a:spcPct val="0"/>
      </a:spcAft>
      <a:defRPr sz="1400" kern="1200">
        <a:solidFill>
          <a:schemeClr val="tx1"/>
        </a:solidFill>
        <a:latin typeface="Arial" charset="0"/>
        <a:ea typeface="宋体" pitchFamily="2" charset="-122"/>
        <a:cs typeface="+mn-cs"/>
      </a:defRPr>
    </a:lvl3pPr>
    <a:lvl4pPr marL="1371600" algn="l" rtl="0" fontAlgn="base">
      <a:spcBef>
        <a:spcPct val="0"/>
      </a:spcBef>
      <a:spcAft>
        <a:spcPct val="0"/>
      </a:spcAft>
      <a:defRPr sz="1400" kern="1200">
        <a:solidFill>
          <a:schemeClr val="tx1"/>
        </a:solidFill>
        <a:latin typeface="Arial" charset="0"/>
        <a:ea typeface="宋体" pitchFamily="2" charset="-122"/>
        <a:cs typeface="+mn-cs"/>
      </a:defRPr>
    </a:lvl4pPr>
    <a:lvl5pPr marL="1828800" algn="l" rtl="0" fontAlgn="base">
      <a:spcBef>
        <a:spcPct val="0"/>
      </a:spcBef>
      <a:spcAft>
        <a:spcPct val="0"/>
      </a:spcAft>
      <a:defRPr sz="1400" kern="1200">
        <a:solidFill>
          <a:schemeClr val="tx1"/>
        </a:solidFill>
        <a:latin typeface="Arial" charset="0"/>
        <a:ea typeface="宋体" pitchFamily="2" charset="-122"/>
        <a:cs typeface="+mn-cs"/>
      </a:defRPr>
    </a:lvl5pPr>
    <a:lvl6pPr marL="2286000" algn="l" defTabSz="914400" rtl="0" eaLnBrk="1" latinLnBrk="0" hangingPunct="1">
      <a:defRPr sz="1400" kern="1200">
        <a:solidFill>
          <a:schemeClr val="tx1"/>
        </a:solidFill>
        <a:latin typeface="Arial" charset="0"/>
        <a:ea typeface="宋体" pitchFamily="2" charset="-122"/>
        <a:cs typeface="+mn-cs"/>
      </a:defRPr>
    </a:lvl6pPr>
    <a:lvl7pPr marL="2743200" algn="l" defTabSz="914400" rtl="0" eaLnBrk="1" latinLnBrk="0" hangingPunct="1">
      <a:defRPr sz="1400" kern="1200">
        <a:solidFill>
          <a:schemeClr val="tx1"/>
        </a:solidFill>
        <a:latin typeface="Arial" charset="0"/>
        <a:ea typeface="宋体" pitchFamily="2" charset="-122"/>
        <a:cs typeface="+mn-cs"/>
      </a:defRPr>
    </a:lvl7pPr>
    <a:lvl8pPr marL="3200400" algn="l" defTabSz="914400" rtl="0" eaLnBrk="1" latinLnBrk="0" hangingPunct="1">
      <a:defRPr sz="1400" kern="1200">
        <a:solidFill>
          <a:schemeClr val="tx1"/>
        </a:solidFill>
        <a:latin typeface="Arial" charset="0"/>
        <a:ea typeface="宋体" pitchFamily="2" charset="-122"/>
        <a:cs typeface="+mn-cs"/>
      </a:defRPr>
    </a:lvl8pPr>
    <a:lvl9pPr marL="3657600" algn="l" defTabSz="914400" rtl="0" eaLnBrk="1" latinLnBrk="0" hangingPunct="1">
      <a:defRPr sz="1400"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6600"/>
    <a:srgbClr val="000099"/>
    <a:srgbClr val="DADEFA"/>
    <a:srgbClr val="0000CC"/>
    <a:srgbClr val="CC6600"/>
    <a:srgbClr val="33CC33"/>
    <a:srgbClr val="FFFFCC"/>
    <a:srgbClr val="F3FBFF"/>
    <a:srgbClr val="66CC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40" autoAdjust="0"/>
    <p:restoredTop sz="94683" autoAdjust="0"/>
  </p:normalViewPr>
  <p:slideViewPr>
    <p:cSldViewPr snapToGrid="0">
      <p:cViewPr>
        <p:scale>
          <a:sx n="130" d="100"/>
          <a:sy n="130" d="100"/>
        </p:scale>
        <p:origin x="-1074" y="264"/>
      </p:cViewPr>
      <p:guideLst>
        <p:guide orient="horz" pos="9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6" d="100"/>
          <a:sy n="86" d="100"/>
        </p:scale>
        <p:origin x="-384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kumimoji="1" sz="1200"/>
            </a:lvl1pPr>
          </a:lstStyle>
          <a:p>
            <a:endParaRPr lang="en-US" altLang="zh-CN"/>
          </a:p>
        </p:txBody>
      </p:sp>
      <p:sp>
        <p:nvSpPr>
          <p:cNvPr id="296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1" sz="1200"/>
            </a:lvl1pPr>
          </a:lstStyle>
          <a:p>
            <a:endParaRPr lang="en-US" altLang="zh-CN"/>
          </a:p>
        </p:txBody>
      </p:sp>
      <p:sp>
        <p:nvSpPr>
          <p:cNvPr id="296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kumimoji="1" sz="1200"/>
            </a:lvl1pPr>
          </a:lstStyle>
          <a:p>
            <a:endParaRPr lang="en-US" altLang="zh-CN"/>
          </a:p>
        </p:txBody>
      </p:sp>
      <p:sp>
        <p:nvSpPr>
          <p:cNvPr id="296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kumimoji="1" sz="1200"/>
            </a:lvl1pPr>
          </a:lstStyle>
          <a:p>
            <a:fld id="{F69744BD-BDF1-4D6F-8B81-7FAF7172AED2}" type="slidenum">
              <a:rPr lang="en-US" altLang="zh-CN"/>
              <a:pPr/>
              <a:t>‹#›</a:t>
            </a:fld>
            <a:endParaRPr lang="en-US" altLang="zh-CN"/>
          </a:p>
        </p:txBody>
      </p:sp>
    </p:spTree>
    <p:extLst>
      <p:ext uri="{BB962C8B-B14F-4D97-AF65-F5344CB8AC3E}">
        <p14:creationId xmlns:p14="http://schemas.microsoft.com/office/powerpoint/2010/main" xmlns="" val="1669406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kumimoji="1" sz="1200"/>
            </a:lvl1pPr>
          </a:lstStyle>
          <a:p>
            <a:endParaRPr lang="en-US" altLang="zh-CN"/>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1" sz="1200"/>
            </a:lvl1pPr>
          </a:lstStyle>
          <a:p>
            <a:endParaRPr lang="en-US" altLang="zh-CN"/>
          </a:p>
        </p:txBody>
      </p:sp>
      <p:sp>
        <p:nvSpPr>
          <p:cNvPr id="23556" name="Rectangle 4"/>
          <p:cNvSpPr>
            <a:spLocks noGrp="1" noRot="1" noChangeAspect="1" noChangeArrowheads="1" noTextEdit="1"/>
          </p:cNvSpPr>
          <p:nvPr>
            <p:ph type="sldImg" idx="2"/>
          </p:nvPr>
        </p:nvSpPr>
        <p:spPr bwMode="auto">
          <a:xfrm>
            <a:off x="1131984" y="696816"/>
            <a:ext cx="4572000" cy="342900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kumimoji="1" sz="1200"/>
            </a:lvl1pPr>
          </a:lstStyle>
          <a:p>
            <a:endParaRPr lang="en-US" altLang="zh-CN"/>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kumimoji="1" sz="1200"/>
            </a:lvl1pPr>
          </a:lstStyle>
          <a:p>
            <a:fld id="{E5BB4B87-4920-472A-AA8A-D8AA8C713824}" type="slidenum">
              <a:rPr lang="en-US" altLang="zh-CN"/>
              <a:pPr/>
              <a:t>‹#›</a:t>
            </a:fld>
            <a:endParaRPr lang="en-US" altLang="zh-CN"/>
          </a:p>
        </p:txBody>
      </p:sp>
    </p:spTree>
    <p:extLst>
      <p:ext uri="{BB962C8B-B14F-4D97-AF65-F5344CB8AC3E}">
        <p14:creationId xmlns:p14="http://schemas.microsoft.com/office/powerpoint/2010/main" xmlns="" val="420367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fontAlgn="base">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fontAlgn="base">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fontAlgn="base">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fontAlgn="base">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矩形 3"/>
          <p:cNvSpPr/>
          <p:nvPr userDrawn="1"/>
        </p:nvSpPr>
        <p:spPr>
          <a:xfrm>
            <a:off x="4770688" y="6550223"/>
            <a:ext cx="4373312" cy="307777"/>
          </a:xfrm>
          <a:prstGeom prst="rect">
            <a:avLst/>
          </a:prstGeom>
          <a:effectLst>
            <a:glow rad="101600">
              <a:schemeClr val="accent3">
                <a:satMod val="175000"/>
                <a:alpha val="40000"/>
              </a:schemeClr>
            </a:glow>
          </a:effectLst>
        </p:spPr>
        <p:txBody>
          <a:bodyPr wrap="none">
            <a:spAutoFit/>
          </a:bodyPr>
          <a:lstStyle/>
          <a:p>
            <a:pPr algn="r"/>
            <a:r>
              <a:rPr lang="zh-CN" altLang="en-US" sz="1400" b="1" dirty="0" smtClean="0">
                <a:blipFill>
                  <a:blip r:embed="rId2"/>
                  <a:tile tx="0" ty="0" sx="100000" sy="100000" flip="none" algn="tl"/>
                </a:blipFill>
              </a:rPr>
              <a:t>东华大学研究生招生网址：</a:t>
            </a:r>
            <a:r>
              <a:rPr lang="en-US" altLang="zh-CN" sz="1400" b="1" dirty="0" smtClean="0">
                <a:blipFill>
                  <a:blip r:embed="rId2"/>
                  <a:tile tx="0" ty="0" sx="100000" sy="100000" flip="none" algn="tl"/>
                </a:blipFill>
              </a:rPr>
              <a:t> http://yjszs.dhu.edu.cn/</a:t>
            </a:r>
            <a:endParaRPr lang="zh-CN" altLang="en-US" sz="1400" b="1" dirty="0">
              <a:blipFill>
                <a:blip r:embed="rId2"/>
                <a:tile tx="0" ty="0" sx="100000" sy="100000" flip="none" algn="tl"/>
              </a:blip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endParaRPr lang="zh-CN" altLang="en-US"/>
          </a:p>
        </p:txBody>
      </p:sp>
      <p:sp>
        <p:nvSpPr>
          <p:cNvPr id="5" name="矩形 4"/>
          <p:cNvSpPr/>
          <p:nvPr userDrawn="1"/>
        </p:nvSpPr>
        <p:spPr>
          <a:xfrm>
            <a:off x="4770688" y="6550223"/>
            <a:ext cx="4373312" cy="307777"/>
          </a:xfrm>
          <a:prstGeom prst="rect">
            <a:avLst/>
          </a:prstGeom>
          <a:effectLst>
            <a:glow rad="101600">
              <a:schemeClr val="accent3">
                <a:satMod val="175000"/>
                <a:alpha val="40000"/>
              </a:schemeClr>
            </a:glow>
          </a:effectLst>
        </p:spPr>
        <p:txBody>
          <a:bodyPr wrap="none">
            <a:spAutoFit/>
          </a:bodyPr>
          <a:lstStyle/>
          <a:p>
            <a:pPr algn="r"/>
            <a:r>
              <a:rPr lang="zh-CN" altLang="en-US" sz="1400" b="1" dirty="0" smtClean="0">
                <a:blipFill>
                  <a:blip r:embed="rId2"/>
                  <a:tile tx="0" ty="0" sx="100000" sy="100000" flip="none" algn="tl"/>
                </a:blipFill>
              </a:rPr>
              <a:t>东华大学研究生招生网址：</a:t>
            </a:r>
            <a:r>
              <a:rPr lang="en-US" altLang="zh-CN" sz="1400" b="1" dirty="0" smtClean="0">
                <a:blipFill>
                  <a:blip r:embed="rId2"/>
                  <a:tile tx="0" ty="0" sx="100000" sy="100000" flip="none" algn="tl"/>
                </a:blipFill>
              </a:rPr>
              <a:t> http://yjszs.dhu.edu.cn/</a:t>
            </a:r>
            <a:endParaRPr lang="zh-CN" altLang="en-US" sz="1400" b="1" dirty="0">
              <a:blipFill>
                <a:blip r:embed="rId2"/>
                <a:tile tx="0" ty="0" sx="100000" sy="100000" flip="none" algn="tl"/>
              </a:blip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矩形 2"/>
          <p:cNvSpPr/>
          <p:nvPr userDrawn="1"/>
        </p:nvSpPr>
        <p:spPr>
          <a:xfrm>
            <a:off x="4770688" y="6550223"/>
            <a:ext cx="4373312" cy="307777"/>
          </a:xfrm>
          <a:prstGeom prst="rect">
            <a:avLst/>
          </a:prstGeom>
          <a:effectLst>
            <a:glow rad="101600">
              <a:schemeClr val="accent3">
                <a:satMod val="175000"/>
                <a:alpha val="40000"/>
              </a:schemeClr>
            </a:glow>
          </a:effectLst>
        </p:spPr>
        <p:txBody>
          <a:bodyPr wrap="none">
            <a:spAutoFit/>
          </a:bodyPr>
          <a:lstStyle/>
          <a:p>
            <a:pPr algn="r"/>
            <a:r>
              <a:rPr lang="zh-CN" altLang="en-US" sz="1400" b="1" dirty="0" smtClean="0">
                <a:blipFill>
                  <a:blip r:embed="rId2"/>
                  <a:tile tx="0" ty="0" sx="100000" sy="100000" flip="none" algn="tl"/>
                </a:blipFill>
              </a:rPr>
              <a:t>东华大学研究生招生网址：</a:t>
            </a:r>
            <a:r>
              <a:rPr lang="en-US" altLang="zh-CN" sz="1400" b="1" dirty="0" smtClean="0">
                <a:blipFill>
                  <a:blip r:embed="rId2"/>
                  <a:tile tx="0" ty="0" sx="100000" sy="100000" flip="none" algn="tl"/>
                </a:blipFill>
              </a:rPr>
              <a:t> http://yjszs.dhu.edu.cn/</a:t>
            </a:r>
            <a:endParaRPr lang="zh-CN" altLang="en-US" sz="1400" b="1" dirty="0">
              <a:blipFill>
                <a:blip r:embed="rId2"/>
                <a:tile tx="0" ty="0" sx="100000" sy="100000" flip="none" algn="tl"/>
              </a:blip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457200" y="1600200"/>
            <a:ext cx="8229600" cy="4525963"/>
          </a:xfrm>
          <a:prstGeom prst="rect">
            <a:avLst/>
          </a:prstGeom>
        </p:spPr>
        <p:txBody>
          <a:bodyPr/>
          <a:lstStyle/>
          <a:p>
            <a:endParaRPr lang="zh-CN" altLang="en-US"/>
          </a:p>
        </p:txBody>
      </p:sp>
      <p:sp>
        <p:nvSpPr>
          <p:cNvPr id="4" name="矩形 3"/>
          <p:cNvSpPr/>
          <p:nvPr userDrawn="1"/>
        </p:nvSpPr>
        <p:spPr>
          <a:xfrm>
            <a:off x="4770688" y="6550223"/>
            <a:ext cx="4373312" cy="307777"/>
          </a:xfrm>
          <a:prstGeom prst="rect">
            <a:avLst/>
          </a:prstGeom>
          <a:effectLst>
            <a:glow rad="101600">
              <a:schemeClr val="accent3">
                <a:satMod val="175000"/>
                <a:alpha val="40000"/>
              </a:schemeClr>
            </a:glow>
          </a:effectLst>
        </p:spPr>
        <p:txBody>
          <a:bodyPr wrap="none">
            <a:spAutoFit/>
          </a:bodyPr>
          <a:lstStyle/>
          <a:p>
            <a:pPr algn="r"/>
            <a:r>
              <a:rPr lang="zh-CN" altLang="en-US" sz="1400" b="1" dirty="0" smtClean="0">
                <a:blipFill>
                  <a:blip r:embed="rId2"/>
                  <a:tile tx="0" ty="0" sx="100000" sy="100000" flip="none" algn="tl"/>
                </a:blipFill>
              </a:rPr>
              <a:t>东华大学研究生招生网址：</a:t>
            </a:r>
            <a:r>
              <a:rPr lang="en-US" altLang="zh-CN" sz="1400" b="1" dirty="0" smtClean="0">
                <a:blipFill>
                  <a:blip r:embed="rId2"/>
                  <a:tile tx="0" ty="0" sx="100000" sy="100000" flip="none" algn="tl"/>
                </a:blipFill>
              </a:rPr>
              <a:t> http://yjszs.dhu.edu.cn/</a:t>
            </a:r>
            <a:endParaRPr lang="zh-CN" altLang="en-US" sz="1400" b="1" dirty="0">
              <a:blipFill>
                <a:blip r:embed="rId2"/>
                <a:tile tx="0" ty="0" sx="100000" sy="100000" flip="none" algn="tl"/>
              </a:blip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62882" name="Group 2"/>
          <p:cNvGrpSpPr>
            <a:grpSpLocks/>
          </p:cNvGrpSpPr>
          <p:nvPr/>
        </p:nvGrpSpPr>
        <p:grpSpPr bwMode="auto">
          <a:xfrm>
            <a:off x="566738" y="0"/>
            <a:ext cx="7891462" cy="6821488"/>
            <a:chOff x="349" y="23"/>
            <a:chExt cx="4971" cy="4297"/>
          </a:xfrm>
        </p:grpSpPr>
        <p:sp>
          <p:nvSpPr>
            <p:cNvPr id="762883" name="Rectangle 3"/>
            <p:cNvSpPr>
              <a:spLocks noChangeArrowheads="1"/>
            </p:cNvSpPr>
            <p:nvPr/>
          </p:nvSpPr>
          <p:spPr bwMode="auto">
            <a:xfrm>
              <a:off x="384" y="23"/>
              <a:ext cx="21" cy="101"/>
            </a:xfrm>
            <a:prstGeom prst="rect">
              <a:avLst/>
            </a:prstGeom>
            <a:solidFill>
              <a:schemeClr val="bg2">
                <a:alpha val="60001"/>
              </a:schemeClr>
            </a:solidFill>
            <a:ln w="0">
              <a:noFill/>
              <a:miter lim="800000"/>
              <a:headEnd/>
              <a:tailEnd/>
            </a:ln>
          </p:spPr>
          <p:txBody>
            <a:bodyPr/>
            <a:lstStyle/>
            <a:p>
              <a:endParaRPr lang="zh-CN" altLang="en-US"/>
            </a:p>
          </p:txBody>
        </p:sp>
        <p:sp>
          <p:nvSpPr>
            <p:cNvPr id="762884" name="Freeform 4"/>
            <p:cNvSpPr>
              <a:spLocks noEditPoints="1"/>
            </p:cNvSpPr>
            <p:nvPr/>
          </p:nvSpPr>
          <p:spPr bwMode="auto">
            <a:xfrm>
              <a:off x="384"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885" name="Freeform 5"/>
            <p:cNvSpPr>
              <a:spLocks noEditPoints="1"/>
            </p:cNvSpPr>
            <p:nvPr/>
          </p:nvSpPr>
          <p:spPr bwMode="auto">
            <a:xfrm>
              <a:off x="384"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886" name="Freeform 6"/>
            <p:cNvSpPr>
              <a:spLocks noEditPoints="1"/>
            </p:cNvSpPr>
            <p:nvPr/>
          </p:nvSpPr>
          <p:spPr bwMode="auto">
            <a:xfrm>
              <a:off x="384"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887" name="Freeform 7"/>
            <p:cNvSpPr>
              <a:spLocks noEditPoints="1"/>
            </p:cNvSpPr>
            <p:nvPr/>
          </p:nvSpPr>
          <p:spPr bwMode="auto">
            <a:xfrm>
              <a:off x="384"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888" name="Freeform 8"/>
            <p:cNvSpPr>
              <a:spLocks noEditPoints="1"/>
            </p:cNvSpPr>
            <p:nvPr/>
          </p:nvSpPr>
          <p:spPr bwMode="auto">
            <a:xfrm>
              <a:off x="384"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889" name="Freeform 9"/>
            <p:cNvSpPr>
              <a:spLocks noEditPoints="1"/>
            </p:cNvSpPr>
            <p:nvPr/>
          </p:nvSpPr>
          <p:spPr bwMode="auto">
            <a:xfrm>
              <a:off x="384"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890" name="Freeform 10"/>
            <p:cNvSpPr>
              <a:spLocks noEditPoints="1"/>
            </p:cNvSpPr>
            <p:nvPr/>
          </p:nvSpPr>
          <p:spPr bwMode="auto">
            <a:xfrm>
              <a:off x="384"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891" name="Freeform 11"/>
            <p:cNvSpPr>
              <a:spLocks noEditPoints="1"/>
            </p:cNvSpPr>
            <p:nvPr/>
          </p:nvSpPr>
          <p:spPr bwMode="auto">
            <a:xfrm>
              <a:off x="384"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892" name="Freeform 12"/>
            <p:cNvSpPr>
              <a:spLocks noEditPoints="1"/>
            </p:cNvSpPr>
            <p:nvPr/>
          </p:nvSpPr>
          <p:spPr bwMode="auto">
            <a:xfrm>
              <a:off x="384"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893" name="Freeform 13"/>
            <p:cNvSpPr>
              <a:spLocks noEditPoints="1"/>
            </p:cNvSpPr>
            <p:nvPr/>
          </p:nvSpPr>
          <p:spPr bwMode="auto">
            <a:xfrm>
              <a:off x="384"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894" name="Rectangle 14"/>
            <p:cNvSpPr>
              <a:spLocks noChangeArrowheads="1"/>
            </p:cNvSpPr>
            <p:nvPr/>
          </p:nvSpPr>
          <p:spPr bwMode="auto">
            <a:xfrm>
              <a:off x="384" y="4269"/>
              <a:ext cx="21" cy="51"/>
            </a:xfrm>
            <a:prstGeom prst="rect">
              <a:avLst/>
            </a:prstGeom>
            <a:solidFill>
              <a:schemeClr val="bg2">
                <a:alpha val="60001"/>
              </a:schemeClr>
            </a:solidFill>
            <a:ln w="0">
              <a:noFill/>
              <a:miter lim="800000"/>
              <a:headEnd/>
              <a:tailEnd/>
            </a:ln>
          </p:spPr>
          <p:txBody>
            <a:bodyPr/>
            <a:lstStyle/>
            <a:p>
              <a:endParaRPr lang="zh-CN" altLang="en-US"/>
            </a:p>
          </p:txBody>
        </p:sp>
        <p:sp>
          <p:nvSpPr>
            <p:cNvPr id="762895" name="Rectangle 15"/>
            <p:cNvSpPr>
              <a:spLocks noChangeArrowheads="1"/>
            </p:cNvSpPr>
            <p:nvPr/>
          </p:nvSpPr>
          <p:spPr bwMode="auto">
            <a:xfrm>
              <a:off x="829" y="23"/>
              <a:ext cx="21" cy="101"/>
            </a:xfrm>
            <a:prstGeom prst="rect">
              <a:avLst/>
            </a:prstGeom>
            <a:solidFill>
              <a:schemeClr val="bg2">
                <a:alpha val="60001"/>
              </a:schemeClr>
            </a:solidFill>
            <a:ln w="0">
              <a:noFill/>
              <a:miter lim="800000"/>
              <a:headEnd/>
              <a:tailEnd/>
            </a:ln>
          </p:spPr>
          <p:txBody>
            <a:bodyPr/>
            <a:lstStyle/>
            <a:p>
              <a:endParaRPr lang="zh-CN" altLang="en-US"/>
            </a:p>
          </p:txBody>
        </p:sp>
        <p:sp>
          <p:nvSpPr>
            <p:cNvPr id="762896" name="Freeform 16"/>
            <p:cNvSpPr>
              <a:spLocks noEditPoints="1"/>
            </p:cNvSpPr>
            <p:nvPr/>
          </p:nvSpPr>
          <p:spPr bwMode="auto">
            <a:xfrm>
              <a:off x="829"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897" name="Freeform 17"/>
            <p:cNvSpPr>
              <a:spLocks noEditPoints="1"/>
            </p:cNvSpPr>
            <p:nvPr/>
          </p:nvSpPr>
          <p:spPr bwMode="auto">
            <a:xfrm>
              <a:off x="829"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898" name="Freeform 18"/>
            <p:cNvSpPr>
              <a:spLocks noEditPoints="1"/>
            </p:cNvSpPr>
            <p:nvPr/>
          </p:nvSpPr>
          <p:spPr bwMode="auto">
            <a:xfrm>
              <a:off x="829"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899" name="Freeform 19"/>
            <p:cNvSpPr>
              <a:spLocks noEditPoints="1"/>
            </p:cNvSpPr>
            <p:nvPr/>
          </p:nvSpPr>
          <p:spPr bwMode="auto">
            <a:xfrm>
              <a:off x="829"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00" name="Freeform 20"/>
            <p:cNvSpPr>
              <a:spLocks noEditPoints="1"/>
            </p:cNvSpPr>
            <p:nvPr/>
          </p:nvSpPr>
          <p:spPr bwMode="auto">
            <a:xfrm>
              <a:off x="829"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01" name="Freeform 21"/>
            <p:cNvSpPr>
              <a:spLocks noEditPoints="1"/>
            </p:cNvSpPr>
            <p:nvPr/>
          </p:nvSpPr>
          <p:spPr bwMode="auto">
            <a:xfrm>
              <a:off x="829"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02" name="Freeform 22"/>
            <p:cNvSpPr>
              <a:spLocks noEditPoints="1"/>
            </p:cNvSpPr>
            <p:nvPr/>
          </p:nvSpPr>
          <p:spPr bwMode="auto">
            <a:xfrm>
              <a:off x="829"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03" name="Freeform 23"/>
            <p:cNvSpPr>
              <a:spLocks noEditPoints="1"/>
            </p:cNvSpPr>
            <p:nvPr/>
          </p:nvSpPr>
          <p:spPr bwMode="auto">
            <a:xfrm>
              <a:off x="829"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04" name="Freeform 24"/>
            <p:cNvSpPr>
              <a:spLocks noEditPoints="1"/>
            </p:cNvSpPr>
            <p:nvPr/>
          </p:nvSpPr>
          <p:spPr bwMode="auto">
            <a:xfrm>
              <a:off x="829"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05" name="Freeform 25"/>
            <p:cNvSpPr>
              <a:spLocks noEditPoints="1"/>
            </p:cNvSpPr>
            <p:nvPr/>
          </p:nvSpPr>
          <p:spPr bwMode="auto">
            <a:xfrm>
              <a:off x="829"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06" name="Rectangle 26"/>
            <p:cNvSpPr>
              <a:spLocks noChangeArrowheads="1"/>
            </p:cNvSpPr>
            <p:nvPr/>
          </p:nvSpPr>
          <p:spPr bwMode="auto">
            <a:xfrm>
              <a:off x="829" y="4269"/>
              <a:ext cx="21" cy="51"/>
            </a:xfrm>
            <a:prstGeom prst="rect">
              <a:avLst/>
            </a:prstGeom>
            <a:solidFill>
              <a:schemeClr val="bg2">
                <a:alpha val="60001"/>
              </a:schemeClr>
            </a:solidFill>
            <a:ln w="0">
              <a:noFill/>
              <a:miter lim="800000"/>
              <a:headEnd/>
              <a:tailEnd/>
            </a:ln>
          </p:spPr>
          <p:txBody>
            <a:bodyPr/>
            <a:lstStyle/>
            <a:p>
              <a:endParaRPr lang="zh-CN" altLang="en-US"/>
            </a:p>
          </p:txBody>
        </p:sp>
        <p:sp>
          <p:nvSpPr>
            <p:cNvPr id="762907" name="Rectangle 27"/>
            <p:cNvSpPr>
              <a:spLocks noChangeArrowheads="1"/>
            </p:cNvSpPr>
            <p:nvPr/>
          </p:nvSpPr>
          <p:spPr bwMode="auto">
            <a:xfrm>
              <a:off x="1279" y="23"/>
              <a:ext cx="21" cy="101"/>
            </a:xfrm>
            <a:prstGeom prst="rect">
              <a:avLst/>
            </a:prstGeom>
            <a:solidFill>
              <a:schemeClr val="bg2">
                <a:alpha val="60001"/>
              </a:schemeClr>
            </a:solidFill>
            <a:ln w="0">
              <a:noFill/>
              <a:miter lim="800000"/>
              <a:headEnd/>
              <a:tailEnd/>
            </a:ln>
          </p:spPr>
          <p:txBody>
            <a:bodyPr/>
            <a:lstStyle/>
            <a:p>
              <a:endParaRPr lang="zh-CN" altLang="en-US"/>
            </a:p>
          </p:txBody>
        </p:sp>
        <p:sp>
          <p:nvSpPr>
            <p:cNvPr id="762908" name="Freeform 28"/>
            <p:cNvSpPr>
              <a:spLocks noEditPoints="1"/>
            </p:cNvSpPr>
            <p:nvPr/>
          </p:nvSpPr>
          <p:spPr bwMode="auto">
            <a:xfrm>
              <a:off x="1279"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09" name="Freeform 29"/>
            <p:cNvSpPr>
              <a:spLocks noEditPoints="1"/>
            </p:cNvSpPr>
            <p:nvPr/>
          </p:nvSpPr>
          <p:spPr bwMode="auto">
            <a:xfrm>
              <a:off x="1279"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10" name="Freeform 30"/>
            <p:cNvSpPr>
              <a:spLocks noEditPoints="1"/>
            </p:cNvSpPr>
            <p:nvPr/>
          </p:nvSpPr>
          <p:spPr bwMode="auto">
            <a:xfrm>
              <a:off x="1279"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11" name="Freeform 31"/>
            <p:cNvSpPr>
              <a:spLocks noEditPoints="1"/>
            </p:cNvSpPr>
            <p:nvPr/>
          </p:nvSpPr>
          <p:spPr bwMode="auto">
            <a:xfrm>
              <a:off x="1279"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12" name="Freeform 32"/>
            <p:cNvSpPr>
              <a:spLocks noEditPoints="1"/>
            </p:cNvSpPr>
            <p:nvPr/>
          </p:nvSpPr>
          <p:spPr bwMode="auto">
            <a:xfrm>
              <a:off x="1279"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13" name="Freeform 33"/>
            <p:cNvSpPr>
              <a:spLocks noEditPoints="1"/>
            </p:cNvSpPr>
            <p:nvPr/>
          </p:nvSpPr>
          <p:spPr bwMode="auto">
            <a:xfrm>
              <a:off x="1279"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14" name="Freeform 34"/>
            <p:cNvSpPr>
              <a:spLocks noEditPoints="1"/>
            </p:cNvSpPr>
            <p:nvPr/>
          </p:nvSpPr>
          <p:spPr bwMode="auto">
            <a:xfrm>
              <a:off x="1279"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15" name="Freeform 35"/>
            <p:cNvSpPr>
              <a:spLocks noEditPoints="1"/>
            </p:cNvSpPr>
            <p:nvPr/>
          </p:nvSpPr>
          <p:spPr bwMode="auto">
            <a:xfrm>
              <a:off x="1279"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16" name="Freeform 36"/>
            <p:cNvSpPr>
              <a:spLocks noEditPoints="1"/>
            </p:cNvSpPr>
            <p:nvPr/>
          </p:nvSpPr>
          <p:spPr bwMode="auto">
            <a:xfrm>
              <a:off x="1279"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17" name="Freeform 37"/>
            <p:cNvSpPr>
              <a:spLocks noEditPoints="1"/>
            </p:cNvSpPr>
            <p:nvPr/>
          </p:nvSpPr>
          <p:spPr bwMode="auto">
            <a:xfrm>
              <a:off x="1279"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18" name="Rectangle 38"/>
            <p:cNvSpPr>
              <a:spLocks noChangeArrowheads="1"/>
            </p:cNvSpPr>
            <p:nvPr/>
          </p:nvSpPr>
          <p:spPr bwMode="auto">
            <a:xfrm>
              <a:off x="1279" y="4269"/>
              <a:ext cx="21" cy="51"/>
            </a:xfrm>
            <a:prstGeom prst="rect">
              <a:avLst/>
            </a:prstGeom>
            <a:solidFill>
              <a:schemeClr val="bg2">
                <a:alpha val="60001"/>
              </a:schemeClr>
            </a:solidFill>
            <a:ln w="0">
              <a:noFill/>
              <a:miter lim="800000"/>
              <a:headEnd/>
              <a:tailEnd/>
            </a:ln>
          </p:spPr>
          <p:txBody>
            <a:bodyPr/>
            <a:lstStyle/>
            <a:p>
              <a:endParaRPr lang="zh-CN" altLang="en-US"/>
            </a:p>
          </p:txBody>
        </p:sp>
        <p:sp>
          <p:nvSpPr>
            <p:cNvPr id="762919" name="Rectangle 39"/>
            <p:cNvSpPr>
              <a:spLocks noChangeArrowheads="1"/>
            </p:cNvSpPr>
            <p:nvPr/>
          </p:nvSpPr>
          <p:spPr bwMode="auto">
            <a:xfrm>
              <a:off x="1724" y="23"/>
              <a:ext cx="21" cy="101"/>
            </a:xfrm>
            <a:prstGeom prst="rect">
              <a:avLst/>
            </a:prstGeom>
            <a:solidFill>
              <a:schemeClr val="bg2">
                <a:alpha val="60001"/>
              </a:schemeClr>
            </a:solidFill>
            <a:ln w="0">
              <a:noFill/>
              <a:miter lim="800000"/>
              <a:headEnd/>
              <a:tailEnd/>
            </a:ln>
          </p:spPr>
          <p:txBody>
            <a:bodyPr/>
            <a:lstStyle/>
            <a:p>
              <a:endParaRPr lang="zh-CN" altLang="en-US"/>
            </a:p>
          </p:txBody>
        </p:sp>
        <p:sp>
          <p:nvSpPr>
            <p:cNvPr id="762920" name="Freeform 40"/>
            <p:cNvSpPr>
              <a:spLocks noEditPoints="1"/>
            </p:cNvSpPr>
            <p:nvPr/>
          </p:nvSpPr>
          <p:spPr bwMode="auto">
            <a:xfrm>
              <a:off x="1724"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21" name="Freeform 41"/>
            <p:cNvSpPr>
              <a:spLocks noEditPoints="1"/>
            </p:cNvSpPr>
            <p:nvPr/>
          </p:nvSpPr>
          <p:spPr bwMode="auto">
            <a:xfrm>
              <a:off x="1724"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22" name="Freeform 42"/>
            <p:cNvSpPr>
              <a:spLocks noEditPoints="1"/>
            </p:cNvSpPr>
            <p:nvPr/>
          </p:nvSpPr>
          <p:spPr bwMode="auto">
            <a:xfrm>
              <a:off x="1724"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23" name="Freeform 43"/>
            <p:cNvSpPr>
              <a:spLocks noEditPoints="1"/>
            </p:cNvSpPr>
            <p:nvPr/>
          </p:nvSpPr>
          <p:spPr bwMode="auto">
            <a:xfrm>
              <a:off x="1724"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24" name="Freeform 44"/>
            <p:cNvSpPr>
              <a:spLocks noEditPoints="1"/>
            </p:cNvSpPr>
            <p:nvPr/>
          </p:nvSpPr>
          <p:spPr bwMode="auto">
            <a:xfrm>
              <a:off x="1724"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25" name="Freeform 45"/>
            <p:cNvSpPr>
              <a:spLocks noEditPoints="1"/>
            </p:cNvSpPr>
            <p:nvPr/>
          </p:nvSpPr>
          <p:spPr bwMode="auto">
            <a:xfrm>
              <a:off x="1724"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26" name="Freeform 46"/>
            <p:cNvSpPr>
              <a:spLocks noEditPoints="1"/>
            </p:cNvSpPr>
            <p:nvPr/>
          </p:nvSpPr>
          <p:spPr bwMode="auto">
            <a:xfrm>
              <a:off x="1724"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27" name="Freeform 47"/>
            <p:cNvSpPr>
              <a:spLocks noEditPoints="1"/>
            </p:cNvSpPr>
            <p:nvPr/>
          </p:nvSpPr>
          <p:spPr bwMode="auto">
            <a:xfrm>
              <a:off x="1724"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28" name="Freeform 48"/>
            <p:cNvSpPr>
              <a:spLocks noEditPoints="1"/>
            </p:cNvSpPr>
            <p:nvPr/>
          </p:nvSpPr>
          <p:spPr bwMode="auto">
            <a:xfrm>
              <a:off x="1724"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29" name="Freeform 49"/>
            <p:cNvSpPr>
              <a:spLocks noEditPoints="1"/>
            </p:cNvSpPr>
            <p:nvPr/>
          </p:nvSpPr>
          <p:spPr bwMode="auto">
            <a:xfrm>
              <a:off x="1724"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30" name="Rectangle 50"/>
            <p:cNvSpPr>
              <a:spLocks noChangeArrowheads="1"/>
            </p:cNvSpPr>
            <p:nvPr/>
          </p:nvSpPr>
          <p:spPr bwMode="auto">
            <a:xfrm>
              <a:off x="1724" y="4269"/>
              <a:ext cx="21" cy="51"/>
            </a:xfrm>
            <a:prstGeom prst="rect">
              <a:avLst/>
            </a:prstGeom>
            <a:solidFill>
              <a:schemeClr val="bg2">
                <a:alpha val="60001"/>
              </a:schemeClr>
            </a:solidFill>
            <a:ln w="0">
              <a:noFill/>
              <a:miter lim="800000"/>
              <a:headEnd/>
              <a:tailEnd/>
            </a:ln>
          </p:spPr>
          <p:txBody>
            <a:bodyPr/>
            <a:lstStyle/>
            <a:p>
              <a:endParaRPr lang="zh-CN" altLang="en-US"/>
            </a:p>
          </p:txBody>
        </p:sp>
        <p:sp>
          <p:nvSpPr>
            <p:cNvPr id="762931" name="Rectangle 51"/>
            <p:cNvSpPr>
              <a:spLocks noChangeArrowheads="1"/>
            </p:cNvSpPr>
            <p:nvPr/>
          </p:nvSpPr>
          <p:spPr bwMode="auto">
            <a:xfrm>
              <a:off x="2169" y="23"/>
              <a:ext cx="21" cy="101"/>
            </a:xfrm>
            <a:prstGeom prst="rect">
              <a:avLst/>
            </a:prstGeom>
            <a:solidFill>
              <a:schemeClr val="bg2">
                <a:alpha val="60001"/>
              </a:schemeClr>
            </a:solidFill>
            <a:ln w="0">
              <a:noFill/>
              <a:miter lim="800000"/>
              <a:headEnd/>
              <a:tailEnd/>
            </a:ln>
          </p:spPr>
          <p:txBody>
            <a:bodyPr/>
            <a:lstStyle/>
            <a:p>
              <a:endParaRPr lang="zh-CN" altLang="en-US"/>
            </a:p>
          </p:txBody>
        </p:sp>
        <p:sp>
          <p:nvSpPr>
            <p:cNvPr id="762932" name="Freeform 52"/>
            <p:cNvSpPr>
              <a:spLocks noEditPoints="1"/>
            </p:cNvSpPr>
            <p:nvPr/>
          </p:nvSpPr>
          <p:spPr bwMode="auto">
            <a:xfrm>
              <a:off x="2169"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33" name="Freeform 53"/>
            <p:cNvSpPr>
              <a:spLocks noEditPoints="1"/>
            </p:cNvSpPr>
            <p:nvPr/>
          </p:nvSpPr>
          <p:spPr bwMode="auto">
            <a:xfrm>
              <a:off x="2169"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34" name="Freeform 54"/>
            <p:cNvSpPr>
              <a:spLocks noEditPoints="1"/>
            </p:cNvSpPr>
            <p:nvPr/>
          </p:nvSpPr>
          <p:spPr bwMode="auto">
            <a:xfrm>
              <a:off x="2169"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35" name="Freeform 55"/>
            <p:cNvSpPr>
              <a:spLocks noEditPoints="1"/>
            </p:cNvSpPr>
            <p:nvPr/>
          </p:nvSpPr>
          <p:spPr bwMode="auto">
            <a:xfrm>
              <a:off x="2169"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36" name="Freeform 56"/>
            <p:cNvSpPr>
              <a:spLocks noEditPoints="1"/>
            </p:cNvSpPr>
            <p:nvPr/>
          </p:nvSpPr>
          <p:spPr bwMode="auto">
            <a:xfrm>
              <a:off x="2169"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37" name="Freeform 57"/>
            <p:cNvSpPr>
              <a:spLocks noEditPoints="1"/>
            </p:cNvSpPr>
            <p:nvPr/>
          </p:nvSpPr>
          <p:spPr bwMode="auto">
            <a:xfrm>
              <a:off x="2169"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38" name="Freeform 58"/>
            <p:cNvSpPr>
              <a:spLocks noEditPoints="1"/>
            </p:cNvSpPr>
            <p:nvPr/>
          </p:nvSpPr>
          <p:spPr bwMode="auto">
            <a:xfrm>
              <a:off x="2169"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39" name="Freeform 59"/>
            <p:cNvSpPr>
              <a:spLocks noEditPoints="1"/>
            </p:cNvSpPr>
            <p:nvPr/>
          </p:nvSpPr>
          <p:spPr bwMode="auto">
            <a:xfrm>
              <a:off x="2169"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40" name="Freeform 60"/>
            <p:cNvSpPr>
              <a:spLocks noEditPoints="1"/>
            </p:cNvSpPr>
            <p:nvPr/>
          </p:nvSpPr>
          <p:spPr bwMode="auto">
            <a:xfrm>
              <a:off x="2169"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41" name="Freeform 61"/>
            <p:cNvSpPr>
              <a:spLocks noEditPoints="1"/>
            </p:cNvSpPr>
            <p:nvPr/>
          </p:nvSpPr>
          <p:spPr bwMode="auto">
            <a:xfrm>
              <a:off x="2169"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42" name="Rectangle 62"/>
            <p:cNvSpPr>
              <a:spLocks noChangeArrowheads="1"/>
            </p:cNvSpPr>
            <p:nvPr/>
          </p:nvSpPr>
          <p:spPr bwMode="auto">
            <a:xfrm>
              <a:off x="2169" y="4269"/>
              <a:ext cx="21" cy="51"/>
            </a:xfrm>
            <a:prstGeom prst="rect">
              <a:avLst/>
            </a:prstGeom>
            <a:solidFill>
              <a:schemeClr val="bg2">
                <a:alpha val="60001"/>
              </a:schemeClr>
            </a:solidFill>
            <a:ln w="0">
              <a:noFill/>
              <a:miter lim="800000"/>
              <a:headEnd/>
              <a:tailEnd/>
            </a:ln>
          </p:spPr>
          <p:txBody>
            <a:bodyPr/>
            <a:lstStyle/>
            <a:p>
              <a:endParaRPr lang="zh-CN" altLang="en-US"/>
            </a:p>
          </p:txBody>
        </p:sp>
        <p:sp>
          <p:nvSpPr>
            <p:cNvPr id="762943" name="Rectangle 63"/>
            <p:cNvSpPr>
              <a:spLocks noChangeArrowheads="1"/>
            </p:cNvSpPr>
            <p:nvPr/>
          </p:nvSpPr>
          <p:spPr bwMode="auto">
            <a:xfrm>
              <a:off x="2620" y="23"/>
              <a:ext cx="20" cy="101"/>
            </a:xfrm>
            <a:prstGeom prst="rect">
              <a:avLst/>
            </a:prstGeom>
            <a:solidFill>
              <a:schemeClr val="bg2">
                <a:alpha val="60001"/>
              </a:schemeClr>
            </a:solidFill>
            <a:ln w="0">
              <a:noFill/>
              <a:miter lim="800000"/>
              <a:headEnd/>
              <a:tailEnd/>
            </a:ln>
          </p:spPr>
          <p:txBody>
            <a:bodyPr/>
            <a:lstStyle/>
            <a:p>
              <a:endParaRPr lang="zh-CN" altLang="en-US"/>
            </a:p>
          </p:txBody>
        </p:sp>
        <p:sp>
          <p:nvSpPr>
            <p:cNvPr id="762944" name="Freeform 64"/>
            <p:cNvSpPr>
              <a:spLocks noEditPoints="1"/>
            </p:cNvSpPr>
            <p:nvPr/>
          </p:nvSpPr>
          <p:spPr bwMode="auto">
            <a:xfrm>
              <a:off x="262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45" name="Freeform 65"/>
            <p:cNvSpPr>
              <a:spLocks noEditPoints="1"/>
            </p:cNvSpPr>
            <p:nvPr/>
          </p:nvSpPr>
          <p:spPr bwMode="auto">
            <a:xfrm>
              <a:off x="262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46" name="Freeform 66"/>
            <p:cNvSpPr>
              <a:spLocks noEditPoints="1"/>
            </p:cNvSpPr>
            <p:nvPr/>
          </p:nvSpPr>
          <p:spPr bwMode="auto">
            <a:xfrm>
              <a:off x="262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47" name="Freeform 67"/>
            <p:cNvSpPr>
              <a:spLocks noEditPoints="1"/>
            </p:cNvSpPr>
            <p:nvPr/>
          </p:nvSpPr>
          <p:spPr bwMode="auto">
            <a:xfrm>
              <a:off x="262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48" name="Freeform 68"/>
            <p:cNvSpPr>
              <a:spLocks noEditPoints="1"/>
            </p:cNvSpPr>
            <p:nvPr/>
          </p:nvSpPr>
          <p:spPr bwMode="auto">
            <a:xfrm>
              <a:off x="262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49" name="Freeform 69"/>
            <p:cNvSpPr>
              <a:spLocks noEditPoints="1"/>
            </p:cNvSpPr>
            <p:nvPr/>
          </p:nvSpPr>
          <p:spPr bwMode="auto">
            <a:xfrm>
              <a:off x="262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50" name="Freeform 70"/>
            <p:cNvSpPr>
              <a:spLocks noEditPoints="1"/>
            </p:cNvSpPr>
            <p:nvPr/>
          </p:nvSpPr>
          <p:spPr bwMode="auto">
            <a:xfrm>
              <a:off x="262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51" name="Freeform 71"/>
            <p:cNvSpPr>
              <a:spLocks noEditPoints="1"/>
            </p:cNvSpPr>
            <p:nvPr/>
          </p:nvSpPr>
          <p:spPr bwMode="auto">
            <a:xfrm>
              <a:off x="262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52" name="Freeform 72"/>
            <p:cNvSpPr>
              <a:spLocks noEditPoints="1"/>
            </p:cNvSpPr>
            <p:nvPr/>
          </p:nvSpPr>
          <p:spPr bwMode="auto">
            <a:xfrm>
              <a:off x="262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53" name="Freeform 73"/>
            <p:cNvSpPr>
              <a:spLocks noEditPoints="1"/>
            </p:cNvSpPr>
            <p:nvPr/>
          </p:nvSpPr>
          <p:spPr bwMode="auto">
            <a:xfrm>
              <a:off x="262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54" name="Rectangle 74"/>
            <p:cNvSpPr>
              <a:spLocks noChangeArrowheads="1"/>
            </p:cNvSpPr>
            <p:nvPr/>
          </p:nvSpPr>
          <p:spPr bwMode="auto">
            <a:xfrm>
              <a:off x="2620" y="4269"/>
              <a:ext cx="20" cy="51"/>
            </a:xfrm>
            <a:prstGeom prst="rect">
              <a:avLst/>
            </a:prstGeom>
            <a:solidFill>
              <a:schemeClr val="bg2">
                <a:alpha val="60001"/>
              </a:schemeClr>
            </a:solidFill>
            <a:ln w="0">
              <a:noFill/>
              <a:miter lim="800000"/>
              <a:headEnd/>
              <a:tailEnd/>
            </a:ln>
          </p:spPr>
          <p:txBody>
            <a:bodyPr/>
            <a:lstStyle/>
            <a:p>
              <a:endParaRPr lang="zh-CN" altLang="en-US"/>
            </a:p>
          </p:txBody>
        </p:sp>
        <p:sp>
          <p:nvSpPr>
            <p:cNvPr id="762955" name="Rectangle 75"/>
            <p:cNvSpPr>
              <a:spLocks noChangeArrowheads="1"/>
            </p:cNvSpPr>
            <p:nvPr/>
          </p:nvSpPr>
          <p:spPr bwMode="auto">
            <a:xfrm>
              <a:off x="3065" y="23"/>
              <a:ext cx="20" cy="101"/>
            </a:xfrm>
            <a:prstGeom prst="rect">
              <a:avLst/>
            </a:prstGeom>
            <a:solidFill>
              <a:schemeClr val="bg2">
                <a:alpha val="60001"/>
              </a:schemeClr>
            </a:solidFill>
            <a:ln w="0">
              <a:noFill/>
              <a:miter lim="800000"/>
              <a:headEnd/>
              <a:tailEnd/>
            </a:ln>
          </p:spPr>
          <p:txBody>
            <a:bodyPr/>
            <a:lstStyle/>
            <a:p>
              <a:endParaRPr lang="zh-CN" altLang="en-US"/>
            </a:p>
          </p:txBody>
        </p:sp>
        <p:sp>
          <p:nvSpPr>
            <p:cNvPr id="762956" name="Freeform 76"/>
            <p:cNvSpPr>
              <a:spLocks noEditPoints="1"/>
            </p:cNvSpPr>
            <p:nvPr/>
          </p:nvSpPr>
          <p:spPr bwMode="auto">
            <a:xfrm>
              <a:off x="3065"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57" name="Freeform 77"/>
            <p:cNvSpPr>
              <a:spLocks noEditPoints="1"/>
            </p:cNvSpPr>
            <p:nvPr/>
          </p:nvSpPr>
          <p:spPr bwMode="auto">
            <a:xfrm>
              <a:off x="3065"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58" name="Freeform 78"/>
            <p:cNvSpPr>
              <a:spLocks noEditPoints="1"/>
            </p:cNvSpPr>
            <p:nvPr/>
          </p:nvSpPr>
          <p:spPr bwMode="auto">
            <a:xfrm>
              <a:off x="3065"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59" name="Freeform 79"/>
            <p:cNvSpPr>
              <a:spLocks noEditPoints="1"/>
            </p:cNvSpPr>
            <p:nvPr/>
          </p:nvSpPr>
          <p:spPr bwMode="auto">
            <a:xfrm>
              <a:off x="3065"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60" name="Freeform 80"/>
            <p:cNvSpPr>
              <a:spLocks noEditPoints="1"/>
            </p:cNvSpPr>
            <p:nvPr/>
          </p:nvSpPr>
          <p:spPr bwMode="auto">
            <a:xfrm>
              <a:off x="3065"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61" name="Freeform 81"/>
            <p:cNvSpPr>
              <a:spLocks noEditPoints="1"/>
            </p:cNvSpPr>
            <p:nvPr/>
          </p:nvSpPr>
          <p:spPr bwMode="auto">
            <a:xfrm>
              <a:off x="3065"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62" name="Freeform 82"/>
            <p:cNvSpPr>
              <a:spLocks noEditPoints="1"/>
            </p:cNvSpPr>
            <p:nvPr/>
          </p:nvSpPr>
          <p:spPr bwMode="auto">
            <a:xfrm>
              <a:off x="3065"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63" name="Freeform 83"/>
            <p:cNvSpPr>
              <a:spLocks noEditPoints="1"/>
            </p:cNvSpPr>
            <p:nvPr/>
          </p:nvSpPr>
          <p:spPr bwMode="auto">
            <a:xfrm>
              <a:off x="3065"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64" name="Freeform 84"/>
            <p:cNvSpPr>
              <a:spLocks noEditPoints="1"/>
            </p:cNvSpPr>
            <p:nvPr/>
          </p:nvSpPr>
          <p:spPr bwMode="auto">
            <a:xfrm>
              <a:off x="3065"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65" name="Freeform 85"/>
            <p:cNvSpPr>
              <a:spLocks noEditPoints="1"/>
            </p:cNvSpPr>
            <p:nvPr/>
          </p:nvSpPr>
          <p:spPr bwMode="auto">
            <a:xfrm>
              <a:off x="3065"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66" name="Rectangle 86"/>
            <p:cNvSpPr>
              <a:spLocks noChangeArrowheads="1"/>
            </p:cNvSpPr>
            <p:nvPr/>
          </p:nvSpPr>
          <p:spPr bwMode="auto">
            <a:xfrm>
              <a:off x="3065" y="4269"/>
              <a:ext cx="20" cy="51"/>
            </a:xfrm>
            <a:prstGeom prst="rect">
              <a:avLst/>
            </a:prstGeom>
            <a:solidFill>
              <a:schemeClr val="bg2">
                <a:alpha val="60001"/>
              </a:schemeClr>
            </a:solidFill>
            <a:ln w="0">
              <a:noFill/>
              <a:miter lim="800000"/>
              <a:headEnd/>
              <a:tailEnd/>
            </a:ln>
          </p:spPr>
          <p:txBody>
            <a:bodyPr/>
            <a:lstStyle/>
            <a:p>
              <a:endParaRPr lang="zh-CN" altLang="en-US"/>
            </a:p>
          </p:txBody>
        </p:sp>
        <p:sp>
          <p:nvSpPr>
            <p:cNvPr id="762967" name="Rectangle 87"/>
            <p:cNvSpPr>
              <a:spLocks noChangeArrowheads="1"/>
            </p:cNvSpPr>
            <p:nvPr/>
          </p:nvSpPr>
          <p:spPr bwMode="auto">
            <a:xfrm>
              <a:off x="3510" y="23"/>
              <a:ext cx="20" cy="101"/>
            </a:xfrm>
            <a:prstGeom prst="rect">
              <a:avLst/>
            </a:prstGeom>
            <a:solidFill>
              <a:schemeClr val="bg2">
                <a:alpha val="60001"/>
              </a:schemeClr>
            </a:solidFill>
            <a:ln w="0">
              <a:noFill/>
              <a:miter lim="800000"/>
              <a:headEnd/>
              <a:tailEnd/>
            </a:ln>
          </p:spPr>
          <p:txBody>
            <a:bodyPr/>
            <a:lstStyle/>
            <a:p>
              <a:endParaRPr lang="zh-CN" altLang="en-US"/>
            </a:p>
          </p:txBody>
        </p:sp>
        <p:sp>
          <p:nvSpPr>
            <p:cNvPr id="762968" name="Freeform 88"/>
            <p:cNvSpPr>
              <a:spLocks noEditPoints="1"/>
            </p:cNvSpPr>
            <p:nvPr/>
          </p:nvSpPr>
          <p:spPr bwMode="auto">
            <a:xfrm>
              <a:off x="351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69" name="Freeform 89"/>
            <p:cNvSpPr>
              <a:spLocks noEditPoints="1"/>
            </p:cNvSpPr>
            <p:nvPr/>
          </p:nvSpPr>
          <p:spPr bwMode="auto">
            <a:xfrm>
              <a:off x="351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70" name="Freeform 90"/>
            <p:cNvSpPr>
              <a:spLocks noEditPoints="1"/>
            </p:cNvSpPr>
            <p:nvPr/>
          </p:nvSpPr>
          <p:spPr bwMode="auto">
            <a:xfrm>
              <a:off x="351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71" name="Freeform 91"/>
            <p:cNvSpPr>
              <a:spLocks noEditPoints="1"/>
            </p:cNvSpPr>
            <p:nvPr/>
          </p:nvSpPr>
          <p:spPr bwMode="auto">
            <a:xfrm>
              <a:off x="351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72" name="Freeform 92"/>
            <p:cNvSpPr>
              <a:spLocks noEditPoints="1"/>
            </p:cNvSpPr>
            <p:nvPr/>
          </p:nvSpPr>
          <p:spPr bwMode="auto">
            <a:xfrm>
              <a:off x="351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73" name="Freeform 93"/>
            <p:cNvSpPr>
              <a:spLocks noEditPoints="1"/>
            </p:cNvSpPr>
            <p:nvPr/>
          </p:nvSpPr>
          <p:spPr bwMode="auto">
            <a:xfrm>
              <a:off x="351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74" name="Freeform 94"/>
            <p:cNvSpPr>
              <a:spLocks noEditPoints="1"/>
            </p:cNvSpPr>
            <p:nvPr/>
          </p:nvSpPr>
          <p:spPr bwMode="auto">
            <a:xfrm>
              <a:off x="351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75" name="Freeform 95"/>
            <p:cNvSpPr>
              <a:spLocks noEditPoints="1"/>
            </p:cNvSpPr>
            <p:nvPr/>
          </p:nvSpPr>
          <p:spPr bwMode="auto">
            <a:xfrm>
              <a:off x="351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76" name="Freeform 96"/>
            <p:cNvSpPr>
              <a:spLocks noEditPoints="1"/>
            </p:cNvSpPr>
            <p:nvPr/>
          </p:nvSpPr>
          <p:spPr bwMode="auto">
            <a:xfrm>
              <a:off x="351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77" name="Freeform 97"/>
            <p:cNvSpPr>
              <a:spLocks noEditPoints="1"/>
            </p:cNvSpPr>
            <p:nvPr/>
          </p:nvSpPr>
          <p:spPr bwMode="auto">
            <a:xfrm>
              <a:off x="351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78" name="Rectangle 98"/>
            <p:cNvSpPr>
              <a:spLocks noChangeArrowheads="1"/>
            </p:cNvSpPr>
            <p:nvPr/>
          </p:nvSpPr>
          <p:spPr bwMode="auto">
            <a:xfrm>
              <a:off x="3510" y="4269"/>
              <a:ext cx="20" cy="51"/>
            </a:xfrm>
            <a:prstGeom prst="rect">
              <a:avLst/>
            </a:prstGeom>
            <a:solidFill>
              <a:schemeClr val="bg2">
                <a:alpha val="60001"/>
              </a:schemeClr>
            </a:solidFill>
            <a:ln w="0">
              <a:noFill/>
              <a:miter lim="800000"/>
              <a:headEnd/>
              <a:tailEnd/>
            </a:ln>
          </p:spPr>
          <p:txBody>
            <a:bodyPr/>
            <a:lstStyle/>
            <a:p>
              <a:endParaRPr lang="zh-CN" altLang="en-US"/>
            </a:p>
          </p:txBody>
        </p:sp>
        <p:sp>
          <p:nvSpPr>
            <p:cNvPr id="762979" name="Rectangle 99"/>
            <p:cNvSpPr>
              <a:spLocks noChangeArrowheads="1"/>
            </p:cNvSpPr>
            <p:nvPr/>
          </p:nvSpPr>
          <p:spPr bwMode="auto">
            <a:xfrm>
              <a:off x="3960" y="23"/>
              <a:ext cx="20" cy="101"/>
            </a:xfrm>
            <a:prstGeom prst="rect">
              <a:avLst/>
            </a:prstGeom>
            <a:solidFill>
              <a:schemeClr val="bg2">
                <a:alpha val="60001"/>
              </a:schemeClr>
            </a:solidFill>
            <a:ln w="0">
              <a:noFill/>
              <a:miter lim="800000"/>
              <a:headEnd/>
              <a:tailEnd/>
            </a:ln>
          </p:spPr>
          <p:txBody>
            <a:bodyPr/>
            <a:lstStyle/>
            <a:p>
              <a:endParaRPr lang="zh-CN" altLang="en-US"/>
            </a:p>
          </p:txBody>
        </p:sp>
        <p:sp>
          <p:nvSpPr>
            <p:cNvPr id="762980" name="Freeform 100"/>
            <p:cNvSpPr>
              <a:spLocks noEditPoints="1"/>
            </p:cNvSpPr>
            <p:nvPr/>
          </p:nvSpPr>
          <p:spPr bwMode="auto">
            <a:xfrm>
              <a:off x="396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81" name="Freeform 101"/>
            <p:cNvSpPr>
              <a:spLocks noEditPoints="1"/>
            </p:cNvSpPr>
            <p:nvPr/>
          </p:nvSpPr>
          <p:spPr bwMode="auto">
            <a:xfrm>
              <a:off x="396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82" name="Freeform 102"/>
            <p:cNvSpPr>
              <a:spLocks noEditPoints="1"/>
            </p:cNvSpPr>
            <p:nvPr/>
          </p:nvSpPr>
          <p:spPr bwMode="auto">
            <a:xfrm>
              <a:off x="396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83" name="Freeform 103"/>
            <p:cNvSpPr>
              <a:spLocks noEditPoints="1"/>
            </p:cNvSpPr>
            <p:nvPr/>
          </p:nvSpPr>
          <p:spPr bwMode="auto">
            <a:xfrm>
              <a:off x="396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84" name="Freeform 104"/>
            <p:cNvSpPr>
              <a:spLocks noEditPoints="1"/>
            </p:cNvSpPr>
            <p:nvPr/>
          </p:nvSpPr>
          <p:spPr bwMode="auto">
            <a:xfrm>
              <a:off x="396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85" name="Freeform 105"/>
            <p:cNvSpPr>
              <a:spLocks noEditPoints="1"/>
            </p:cNvSpPr>
            <p:nvPr/>
          </p:nvSpPr>
          <p:spPr bwMode="auto">
            <a:xfrm>
              <a:off x="396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86" name="Freeform 106"/>
            <p:cNvSpPr>
              <a:spLocks noEditPoints="1"/>
            </p:cNvSpPr>
            <p:nvPr/>
          </p:nvSpPr>
          <p:spPr bwMode="auto">
            <a:xfrm>
              <a:off x="396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87" name="Freeform 107"/>
            <p:cNvSpPr>
              <a:spLocks noEditPoints="1"/>
            </p:cNvSpPr>
            <p:nvPr/>
          </p:nvSpPr>
          <p:spPr bwMode="auto">
            <a:xfrm>
              <a:off x="396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88" name="Freeform 108"/>
            <p:cNvSpPr>
              <a:spLocks noEditPoints="1"/>
            </p:cNvSpPr>
            <p:nvPr/>
          </p:nvSpPr>
          <p:spPr bwMode="auto">
            <a:xfrm>
              <a:off x="396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89" name="Freeform 109"/>
            <p:cNvSpPr>
              <a:spLocks noEditPoints="1"/>
            </p:cNvSpPr>
            <p:nvPr/>
          </p:nvSpPr>
          <p:spPr bwMode="auto">
            <a:xfrm>
              <a:off x="396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90" name="Rectangle 110"/>
            <p:cNvSpPr>
              <a:spLocks noChangeArrowheads="1"/>
            </p:cNvSpPr>
            <p:nvPr/>
          </p:nvSpPr>
          <p:spPr bwMode="auto">
            <a:xfrm>
              <a:off x="3960" y="4269"/>
              <a:ext cx="20" cy="51"/>
            </a:xfrm>
            <a:prstGeom prst="rect">
              <a:avLst/>
            </a:prstGeom>
            <a:solidFill>
              <a:schemeClr val="bg2">
                <a:alpha val="60001"/>
              </a:schemeClr>
            </a:solidFill>
            <a:ln w="0">
              <a:noFill/>
              <a:miter lim="800000"/>
              <a:headEnd/>
              <a:tailEnd/>
            </a:ln>
          </p:spPr>
          <p:txBody>
            <a:bodyPr/>
            <a:lstStyle/>
            <a:p>
              <a:endParaRPr lang="zh-CN" altLang="en-US"/>
            </a:p>
          </p:txBody>
        </p:sp>
        <p:sp>
          <p:nvSpPr>
            <p:cNvPr id="762991" name="Rectangle 111"/>
            <p:cNvSpPr>
              <a:spLocks noChangeArrowheads="1"/>
            </p:cNvSpPr>
            <p:nvPr/>
          </p:nvSpPr>
          <p:spPr bwMode="auto">
            <a:xfrm>
              <a:off x="4405" y="23"/>
              <a:ext cx="20" cy="101"/>
            </a:xfrm>
            <a:prstGeom prst="rect">
              <a:avLst/>
            </a:prstGeom>
            <a:solidFill>
              <a:schemeClr val="bg2">
                <a:alpha val="60001"/>
              </a:schemeClr>
            </a:solidFill>
            <a:ln w="0">
              <a:noFill/>
              <a:miter lim="800000"/>
              <a:headEnd/>
              <a:tailEnd/>
            </a:ln>
          </p:spPr>
          <p:txBody>
            <a:bodyPr/>
            <a:lstStyle/>
            <a:p>
              <a:endParaRPr lang="zh-CN" altLang="en-US"/>
            </a:p>
          </p:txBody>
        </p:sp>
        <p:sp>
          <p:nvSpPr>
            <p:cNvPr id="762992" name="Freeform 112"/>
            <p:cNvSpPr>
              <a:spLocks noEditPoints="1"/>
            </p:cNvSpPr>
            <p:nvPr/>
          </p:nvSpPr>
          <p:spPr bwMode="auto">
            <a:xfrm>
              <a:off x="4405"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93" name="Freeform 113"/>
            <p:cNvSpPr>
              <a:spLocks noEditPoints="1"/>
            </p:cNvSpPr>
            <p:nvPr/>
          </p:nvSpPr>
          <p:spPr bwMode="auto">
            <a:xfrm>
              <a:off x="4405"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94" name="Freeform 114"/>
            <p:cNvSpPr>
              <a:spLocks noEditPoints="1"/>
            </p:cNvSpPr>
            <p:nvPr/>
          </p:nvSpPr>
          <p:spPr bwMode="auto">
            <a:xfrm>
              <a:off x="4405"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95" name="Freeform 115"/>
            <p:cNvSpPr>
              <a:spLocks noEditPoints="1"/>
            </p:cNvSpPr>
            <p:nvPr/>
          </p:nvSpPr>
          <p:spPr bwMode="auto">
            <a:xfrm>
              <a:off x="4405"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96" name="Freeform 116"/>
            <p:cNvSpPr>
              <a:spLocks noEditPoints="1"/>
            </p:cNvSpPr>
            <p:nvPr/>
          </p:nvSpPr>
          <p:spPr bwMode="auto">
            <a:xfrm>
              <a:off x="4405"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97" name="Freeform 117"/>
            <p:cNvSpPr>
              <a:spLocks noEditPoints="1"/>
            </p:cNvSpPr>
            <p:nvPr/>
          </p:nvSpPr>
          <p:spPr bwMode="auto">
            <a:xfrm>
              <a:off x="4405"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98" name="Freeform 118"/>
            <p:cNvSpPr>
              <a:spLocks noEditPoints="1"/>
            </p:cNvSpPr>
            <p:nvPr/>
          </p:nvSpPr>
          <p:spPr bwMode="auto">
            <a:xfrm>
              <a:off x="4405"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2999" name="Freeform 119"/>
            <p:cNvSpPr>
              <a:spLocks noEditPoints="1"/>
            </p:cNvSpPr>
            <p:nvPr/>
          </p:nvSpPr>
          <p:spPr bwMode="auto">
            <a:xfrm>
              <a:off x="4405"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00" name="Freeform 120"/>
            <p:cNvSpPr>
              <a:spLocks noEditPoints="1"/>
            </p:cNvSpPr>
            <p:nvPr/>
          </p:nvSpPr>
          <p:spPr bwMode="auto">
            <a:xfrm>
              <a:off x="4405"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01" name="Freeform 121"/>
            <p:cNvSpPr>
              <a:spLocks noEditPoints="1"/>
            </p:cNvSpPr>
            <p:nvPr/>
          </p:nvSpPr>
          <p:spPr bwMode="auto">
            <a:xfrm>
              <a:off x="4405"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02" name="Rectangle 122"/>
            <p:cNvSpPr>
              <a:spLocks noChangeArrowheads="1"/>
            </p:cNvSpPr>
            <p:nvPr/>
          </p:nvSpPr>
          <p:spPr bwMode="auto">
            <a:xfrm>
              <a:off x="4405" y="4269"/>
              <a:ext cx="20" cy="51"/>
            </a:xfrm>
            <a:prstGeom prst="rect">
              <a:avLst/>
            </a:prstGeom>
            <a:solidFill>
              <a:schemeClr val="bg2">
                <a:alpha val="60001"/>
              </a:schemeClr>
            </a:solidFill>
            <a:ln w="0">
              <a:noFill/>
              <a:miter lim="800000"/>
              <a:headEnd/>
              <a:tailEnd/>
            </a:ln>
          </p:spPr>
          <p:txBody>
            <a:bodyPr/>
            <a:lstStyle/>
            <a:p>
              <a:endParaRPr lang="zh-CN" altLang="en-US"/>
            </a:p>
          </p:txBody>
        </p:sp>
        <p:sp>
          <p:nvSpPr>
            <p:cNvPr id="763003" name="Rectangle 123"/>
            <p:cNvSpPr>
              <a:spLocks noChangeArrowheads="1"/>
            </p:cNvSpPr>
            <p:nvPr/>
          </p:nvSpPr>
          <p:spPr bwMode="auto">
            <a:xfrm>
              <a:off x="4850" y="23"/>
              <a:ext cx="20" cy="101"/>
            </a:xfrm>
            <a:prstGeom prst="rect">
              <a:avLst/>
            </a:prstGeom>
            <a:solidFill>
              <a:schemeClr val="bg2">
                <a:alpha val="60001"/>
              </a:schemeClr>
            </a:solidFill>
            <a:ln w="0">
              <a:noFill/>
              <a:miter lim="800000"/>
              <a:headEnd/>
              <a:tailEnd/>
            </a:ln>
          </p:spPr>
          <p:txBody>
            <a:bodyPr/>
            <a:lstStyle/>
            <a:p>
              <a:endParaRPr lang="zh-CN" altLang="en-US"/>
            </a:p>
          </p:txBody>
        </p:sp>
        <p:sp>
          <p:nvSpPr>
            <p:cNvPr id="763004" name="Freeform 124"/>
            <p:cNvSpPr>
              <a:spLocks noEditPoints="1"/>
            </p:cNvSpPr>
            <p:nvPr/>
          </p:nvSpPr>
          <p:spPr bwMode="auto">
            <a:xfrm>
              <a:off x="485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05" name="Freeform 125"/>
            <p:cNvSpPr>
              <a:spLocks noEditPoints="1"/>
            </p:cNvSpPr>
            <p:nvPr/>
          </p:nvSpPr>
          <p:spPr bwMode="auto">
            <a:xfrm>
              <a:off x="485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06" name="Freeform 126"/>
            <p:cNvSpPr>
              <a:spLocks noEditPoints="1"/>
            </p:cNvSpPr>
            <p:nvPr/>
          </p:nvSpPr>
          <p:spPr bwMode="auto">
            <a:xfrm>
              <a:off x="485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07" name="Freeform 127"/>
            <p:cNvSpPr>
              <a:spLocks noEditPoints="1"/>
            </p:cNvSpPr>
            <p:nvPr/>
          </p:nvSpPr>
          <p:spPr bwMode="auto">
            <a:xfrm>
              <a:off x="485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08" name="Freeform 128"/>
            <p:cNvSpPr>
              <a:spLocks noEditPoints="1"/>
            </p:cNvSpPr>
            <p:nvPr/>
          </p:nvSpPr>
          <p:spPr bwMode="auto">
            <a:xfrm>
              <a:off x="485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09" name="Freeform 129"/>
            <p:cNvSpPr>
              <a:spLocks noEditPoints="1"/>
            </p:cNvSpPr>
            <p:nvPr/>
          </p:nvSpPr>
          <p:spPr bwMode="auto">
            <a:xfrm>
              <a:off x="485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10" name="Freeform 130"/>
            <p:cNvSpPr>
              <a:spLocks noEditPoints="1"/>
            </p:cNvSpPr>
            <p:nvPr/>
          </p:nvSpPr>
          <p:spPr bwMode="auto">
            <a:xfrm>
              <a:off x="485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11" name="Freeform 131"/>
            <p:cNvSpPr>
              <a:spLocks noEditPoints="1"/>
            </p:cNvSpPr>
            <p:nvPr/>
          </p:nvSpPr>
          <p:spPr bwMode="auto">
            <a:xfrm>
              <a:off x="485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12" name="Freeform 132"/>
            <p:cNvSpPr>
              <a:spLocks noEditPoints="1"/>
            </p:cNvSpPr>
            <p:nvPr/>
          </p:nvSpPr>
          <p:spPr bwMode="auto">
            <a:xfrm>
              <a:off x="485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13" name="Freeform 133"/>
            <p:cNvSpPr>
              <a:spLocks noEditPoints="1"/>
            </p:cNvSpPr>
            <p:nvPr/>
          </p:nvSpPr>
          <p:spPr bwMode="auto">
            <a:xfrm>
              <a:off x="485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14" name="Rectangle 134"/>
            <p:cNvSpPr>
              <a:spLocks noChangeArrowheads="1"/>
            </p:cNvSpPr>
            <p:nvPr/>
          </p:nvSpPr>
          <p:spPr bwMode="auto">
            <a:xfrm>
              <a:off x="4850" y="4269"/>
              <a:ext cx="20" cy="51"/>
            </a:xfrm>
            <a:prstGeom prst="rect">
              <a:avLst/>
            </a:prstGeom>
            <a:solidFill>
              <a:schemeClr val="bg2">
                <a:alpha val="60001"/>
              </a:schemeClr>
            </a:solidFill>
            <a:ln w="0">
              <a:noFill/>
              <a:miter lim="800000"/>
              <a:headEnd/>
              <a:tailEnd/>
            </a:ln>
          </p:spPr>
          <p:txBody>
            <a:bodyPr/>
            <a:lstStyle/>
            <a:p>
              <a:endParaRPr lang="zh-CN" altLang="en-US"/>
            </a:p>
          </p:txBody>
        </p:sp>
        <p:sp>
          <p:nvSpPr>
            <p:cNvPr id="763015" name="Rectangle 135"/>
            <p:cNvSpPr>
              <a:spLocks noChangeArrowheads="1"/>
            </p:cNvSpPr>
            <p:nvPr/>
          </p:nvSpPr>
          <p:spPr bwMode="auto">
            <a:xfrm>
              <a:off x="5300" y="23"/>
              <a:ext cx="20" cy="101"/>
            </a:xfrm>
            <a:prstGeom prst="rect">
              <a:avLst/>
            </a:prstGeom>
            <a:solidFill>
              <a:schemeClr val="bg2">
                <a:alpha val="60001"/>
              </a:schemeClr>
            </a:solidFill>
            <a:ln w="0">
              <a:noFill/>
              <a:miter lim="800000"/>
              <a:headEnd/>
              <a:tailEnd/>
            </a:ln>
          </p:spPr>
          <p:txBody>
            <a:bodyPr/>
            <a:lstStyle/>
            <a:p>
              <a:endParaRPr lang="zh-CN" altLang="en-US"/>
            </a:p>
          </p:txBody>
        </p:sp>
        <p:sp>
          <p:nvSpPr>
            <p:cNvPr id="763016" name="Freeform 136"/>
            <p:cNvSpPr>
              <a:spLocks noEditPoints="1"/>
            </p:cNvSpPr>
            <p:nvPr/>
          </p:nvSpPr>
          <p:spPr bwMode="auto">
            <a:xfrm>
              <a:off x="530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17" name="Freeform 137"/>
            <p:cNvSpPr>
              <a:spLocks noEditPoints="1"/>
            </p:cNvSpPr>
            <p:nvPr/>
          </p:nvSpPr>
          <p:spPr bwMode="auto">
            <a:xfrm>
              <a:off x="530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18" name="Freeform 138"/>
            <p:cNvSpPr>
              <a:spLocks noEditPoints="1"/>
            </p:cNvSpPr>
            <p:nvPr/>
          </p:nvSpPr>
          <p:spPr bwMode="auto">
            <a:xfrm>
              <a:off x="530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19" name="Freeform 139"/>
            <p:cNvSpPr>
              <a:spLocks noEditPoints="1"/>
            </p:cNvSpPr>
            <p:nvPr/>
          </p:nvSpPr>
          <p:spPr bwMode="auto">
            <a:xfrm>
              <a:off x="530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20" name="Freeform 140"/>
            <p:cNvSpPr>
              <a:spLocks noEditPoints="1"/>
            </p:cNvSpPr>
            <p:nvPr/>
          </p:nvSpPr>
          <p:spPr bwMode="auto">
            <a:xfrm>
              <a:off x="530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21" name="Freeform 141"/>
            <p:cNvSpPr>
              <a:spLocks noEditPoints="1"/>
            </p:cNvSpPr>
            <p:nvPr/>
          </p:nvSpPr>
          <p:spPr bwMode="auto">
            <a:xfrm>
              <a:off x="530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22" name="Freeform 142"/>
            <p:cNvSpPr>
              <a:spLocks noEditPoints="1"/>
            </p:cNvSpPr>
            <p:nvPr/>
          </p:nvSpPr>
          <p:spPr bwMode="auto">
            <a:xfrm>
              <a:off x="530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23" name="Freeform 143"/>
            <p:cNvSpPr>
              <a:spLocks noEditPoints="1"/>
            </p:cNvSpPr>
            <p:nvPr/>
          </p:nvSpPr>
          <p:spPr bwMode="auto">
            <a:xfrm>
              <a:off x="530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24" name="Freeform 144"/>
            <p:cNvSpPr>
              <a:spLocks noEditPoints="1"/>
            </p:cNvSpPr>
            <p:nvPr/>
          </p:nvSpPr>
          <p:spPr bwMode="auto">
            <a:xfrm>
              <a:off x="530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25" name="Freeform 145"/>
            <p:cNvSpPr>
              <a:spLocks noEditPoints="1"/>
            </p:cNvSpPr>
            <p:nvPr/>
          </p:nvSpPr>
          <p:spPr bwMode="auto">
            <a:xfrm>
              <a:off x="530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prstDash val="solid"/>
              <a:round/>
              <a:headEnd/>
              <a:tailEnd/>
            </a:ln>
          </p:spPr>
          <p:txBody>
            <a:bodyPr/>
            <a:lstStyle/>
            <a:p>
              <a:endParaRPr lang="zh-CN" altLang="en-US"/>
            </a:p>
          </p:txBody>
        </p:sp>
        <p:sp>
          <p:nvSpPr>
            <p:cNvPr id="763026" name="Rectangle 146"/>
            <p:cNvSpPr>
              <a:spLocks noChangeArrowheads="1"/>
            </p:cNvSpPr>
            <p:nvPr/>
          </p:nvSpPr>
          <p:spPr bwMode="auto">
            <a:xfrm>
              <a:off x="5300" y="4269"/>
              <a:ext cx="20" cy="51"/>
            </a:xfrm>
            <a:prstGeom prst="rect">
              <a:avLst/>
            </a:prstGeom>
            <a:solidFill>
              <a:schemeClr val="bg2">
                <a:alpha val="60001"/>
              </a:schemeClr>
            </a:solidFill>
            <a:ln w="0">
              <a:noFill/>
              <a:miter lim="800000"/>
              <a:headEnd/>
              <a:tailEnd/>
            </a:ln>
          </p:spPr>
          <p:txBody>
            <a:bodyPr/>
            <a:lstStyle/>
            <a:p>
              <a:endParaRPr lang="zh-CN" altLang="en-US"/>
            </a:p>
          </p:txBody>
        </p:sp>
        <p:sp>
          <p:nvSpPr>
            <p:cNvPr id="763027" name="Freeform 147"/>
            <p:cNvSpPr>
              <a:spLocks/>
            </p:cNvSpPr>
            <p:nvPr/>
          </p:nvSpPr>
          <p:spPr bwMode="auto">
            <a:xfrm>
              <a:off x="349" y="3304"/>
              <a:ext cx="20" cy="10"/>
            </a:xfrm>
            <a:custGeom>
              <a:avLst/>
              <a:gdLst/>
              <a:ahLst/>
              <a:cxnLst>
                <a:cxn ang="0">
                  <a:pos x="0" y="1"/>
                </a:cxn>
                <a:cxn ang="0">
                  <a:pos x="0" y="1"/>
                </a:cxn>
              </a:cxnLst>
              <a:rect l="0" t="0" r="r" b="b"/>
              <a:pathLst>
                <a:path w="4" h="2">
                  <a:moveTo>
                    <a:pt x="0" y="1"/>
                  </a:moveTo>
                  <a:cubicBezTo>
                    <a:pt x="1" y="2"/>
                    <a:pt x="4" y="0"/>
                    <a:pt x="0" y="1"/>
                  </a:cubicBezTo>
                  <a:close/>
                </a:path>
              </a:pathLst>
            </a:custGeom>
            <a:solidFill>
              <a:schemeClr val="bg2">
                <a:alpha val="60001"/>
              </a:schemeClr>
            </a:solidFill>
            <a:ln w="0">
              <a:noFill/>
              <a:prstDash val="solid"/>
              <a:round/>
              <a:headEnd/>
              <a:tailEnd/>
            </a:ln>
          </p:spPr>
          <p:txBody>
            <a:bodyPr/>
            <a:lstStyle/>
            <a:p>
              <a:endParaRPr lang="zh-CN" altLang="en-US"/>
            </a:p>
          </p:txBody>
        </p:sp>
      </p:grpSp>
      <p:grpSp>
        <p:nvGrpSpPr>
          <p:cNvPr id="763028" name="Group 148"/>
          <p:cNvGrpSpPr>
            <a:grpSpLocks/>
          </p:cNvGrpSpPr>
          <p:nvPr/>
        </p:nvGrpSpPr>
        <p:grpSpPr bwMode="auto">
          <a:xfrm>
            <a:off x="1066800" y="3444875"/>
            <a:ext cx="533400" cy="492125"/>
            <a:chOff x="96" y="2784"/>
            <a:chExt cx="1062" cy="981"/>
          </a:xfrm>
        </p:grpSpPr>
        <p:sp>
          <p:nvSpPr>
            <p:cNvPr id="763029" name="Freeform 149"/>
            <p:cNvSpPr>
              <a:spLocks/>
            </p:cNvSpPr>
            <p:nvPr userDrawn="1"/>
          </p:nvSpPr>
          <p:spPr bwMode="auto">
            <a:xfrm>
              <a:off x="121" y="2784"/>
              <a:ext cx="207" cy="81"/>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prstDash val="solid"/>
              <a:round/>
              <a:headEnd/>
              <a:tailEnd/>
            </a:ln>
          </p:spPr>
          <p:txBody>
            <a:bodyPr/>
            <a:lstStyle/>
            <a:p>
              <a:endParaRPr lang="zh-CN" altLang="en-US"/>
            </a:p>
          </p:txBody>
        </p:sp>
        <p:sp>
          <p:nvSpPr>
            <p:cNvPr id="763030" name="Freeform 150"/>
            <p:cNvSpPr>
              <a:spLocks noEditPoints="1"/>
            </p:cNvSpPr>
            <p:nvPr userDrawn="1"/>
          </p:nvSpPr>
          <p:spPr bwMode="auto">
            <a:xfrm>
              <a:off x="96" y="2789"/>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prstDash val="solid"/>
              <a:round/>
              <a:headEnd/>
              <a:tailEnd/>
            </a:ln>
          </p:spPr>
          <p:txBody>
            <a:bodyPr/>
            <a:lstStyle/>
            <a:p>
              <a:endParaRPr lang="zh-CN" altLang="en-US"/>
            </a:p>
          </p:txBody>
        </p:sp>
        <p:sp>
          <p:nvSpPr>
            <p:cNvPr id="763031" name="Freeform 151"/>
            <p:cNvSpPr>
              <a:spLocks/>
            </p:cNvSpPr>
            <p:nvPr userDrawn="1"/>
          </p:nvSpPr>
          <p:spPr bwMode="auto">
            <a:xfrm>
              <a:off x="348" y="3254"/>
              <a:ext cx="86" cy="102"/>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prstDash val="solid"/>
              <a:round/>
              <a:headEnd/>
              <a:tailEnd/>
            </a:ln>
          </p:spPr>
          <p:txBody>
            <a:bodyPr/>
            <a:lstStyle/>
            <a:p>
              <a:endParaRPr lang="zh-CN" altLang="en-US"/>
            </a:p>
          </p:txBody>
        </p:sp>
        <p:sp>
          <p:nvSpPr>
            <p:cNvPr id="763032" name="Freeform 152"/>
            <p:cNvSpPr>
              <a:spLocks/>
            </p:cNvSpPr>
            <p:nvPr userDrawn="1"/>
          </p:nvSpPr>
          <p:spPr bwMode="auto">
            <a:xfrm>
              <a:off x="267" y="3295"/>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prstDash val="solid"/>
              <a:round/>
              <a:headEnd/>
              <a:tailEnd/>
            </a:ln>
          </p:spPr>
          <p:txBody>
            <a:bodyPr/>
            <a:lstStyle/>
            <a:p>
              <a:endParaRPr lang="zh-CN" altLang="en-US"/>
            </a:p>
          </p:txBody>
        </p:sp>
        <p:sp>
          <p:nvSpPr>
            <p:cNvPr id="763033" name="Freeform 153"/>
            <p:cNvSpPr>
              <a:spLocks/>
            </p:cNvSpPr>
            <p:nvPr userDrawn="1"/>
          </p:nvSpPr>
          <p:spPr bwMode="auto">
            <a:xfrm>
              <a:off x="222" y="3022"/>
              <a:ext cx="243" cy="116"/>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prstDash val="solid"/>
              <a:round/>
              <a:headEnd/>
              <a:tailEnd/>
            </a:ln>
          </p:spPr>
          <p:txBody>
            <a:bodyPr/>
            <a:lstStyle/>
            <a:p>
              <a:endParaRPr lang="zh-CN" altLang="en-US"/>
            </a:p>
          </p:txBody>
        </p:sp>
        <p:sp>
          <p:nvSpPr>
            <p:cNvPr id="763034" name="Freeform 154"/>
            <p:cNvSpPr>
              <a:spLocks/>
            </p:cNvSpPr>
            <p:nvPr userDrawn="1"/>
          </p:nvSpPr>
          <p:spPr bwMode="auto">
            <a:xfrm>
              <a:off x="500" y="3345"/>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prstDash val="solid"/>
              <a:round/>
              <a:headEnd/>
              <a:tailEnd/>
            </a:ln>
          </p:spPr>
          <p:txBody>
            <a:bodyPr/>
            <a:lstStyle/>
            <a:p>
              <a:endParaRPr lang="zh-CN" altLang="en-US"/>
            </a:p>
          </p:txBody>
        </p:sp>
        <p:sp>
          <p:nvSpPr>
            <p:cNvPr id="763035" name="Freeform 155"/>
            <p:cNvSpPr>
              <a:spLocks/>
            </p:cNvSpPr>
            <p:nvPr userDrawn="1"/>
          </p:nvSpPr>
          <p:spPr bwMode="auto">
            <a:xfrm>
              <a:off x="905" y="3158"/>
              <a:ext cx="177" cy="36"/>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prstDash val="solid"/>
              <a:round/>
              <a:headEnd/>
              <a:tailEnd/>
            </a:ln>
          </p:spPr>
          <p:txBody>
            <a:bodyPr/>
            <a:lstStyle/>
            <a:p>
              <a:endParaRPr lang="zh-CN" altLang="en-US"/>
            </a:p>
          </p:txBody>
        </p:sp>
        <p:sp>
          <p:nvSpPr>
            <p:cNvPr id="763036" name="Freeform 156"/>
            <p:cNvSpPr>
              <a:spLocks/>
            </p:cNvSpPr>
            <p:nvPr userDrawn="1"/>
          </p:nvSpPr>
          <p:spPr bwMode="auto">
            <a:xfrm>
              <a:off x="965" y="3153"/>
              <a:ext cx="137" cy="81"/>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prstDash val="solid"/>
              <a:round/>
              <a:headEnd/>
              <a:tailEnd/>
            </a:ln>
          </p:spPr>
          <p:txBody>
            <a:bodyPr/>
            <a:lstStyle/>
            <a:p>
              <a:endParaRPr lang="zh-CN" altLang="en-US"/>
            </a:p>
          </p:txBody>
        </p:sp>
        <p:sp>
          <p:nvSpPr>
            <p:cNvPr id="763037" name="Freeform 157"/>
            <p:cNvSpPr>
              <a:spLocks/>
            </p:cNvSpPr>
            <p:nvPr userDrawn="1"/>
          </p:nvSpPr>
          <p:spPr bwMode="auto">
            <a:xfrm>
              <a:off x="960" y="3204"/>
              <a:ext cx="177" cy="86"/>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prstDash val="solid"/>
              <a:round/>
              <a:headEnd/>
              <a:tailEnd/>
            </a:ln>
          </p:spPr>
          <p:txBody>
            <a:bodyPr/>
            <a:lstStyle/>
            <a:p>
              <a:endParaRPr lang="zh-CN" altLang="en-US"/>
            </a:p>
          </p:txBody>
        </p:sp>
        <p:sp>
          <p:nvSpPr>
            <p:cNvPr id="763038" name="Freeform 158"/>
            <p:cNvSpPr>
              <a:spLocks/>
            </p:cNvSpPr>
            <p:nvPr userDrawn="1"/>
          </p:nvSpPr>
          <p:spPr bwMode="auto">
            <a:xfrm>
              <a:off x="844" y="3285"/>
              <a:ext cx="248"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prstDash val="solid"/>
              <a:round/>
              <a:headEnd/>
              <a:tailEnd/>
            </a:ln>
          </p:spPr>
          <p:txBody>
            <a:bodyPr/>
            <a:lstStyle/>
            <a:p>
              <a:endParaRPr lang="zh-CN" altLang="en-US"/>
            </a:p>
          </p:txBody>
        </p:sp>
        <p:sp>
          <p:nvSpPr>
            <p:cNvPr id="763039" name="Freeform 159"/>
            <p:cNvSpPr>
              <a:spLocks/>
            </p:cNvSpPr>
            <p:nvPr userDrawn="1"/>
          </p:nvSpPr>
          <p:spPr bwMode="auto">
            <a:xfrm>
              <a:off x="869" y="3340"/>
              <a:ext cx="203" cy="56"/>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prstDash val="solid"/>
              <a:round/>
              <a:headEnd/>
              <a:tailEnd/>
            </a:ln>
          </p:spPr>
          <p:txBody>
            <a:bodyPr/>
            <a:lstStyle/>
            <a:p>
              <a:endParaRPr lang="zh-CN" altLang="en-US"/>
            </a:p>
          </p:txBody>
        </p:sp>
        <p:sp>
          <p:nvSpPr>
            <p:cNvPr id="763040" name="Freeform 160"/>
            <p:cNvSpPr>
              <a:spLocks/>
            </p:cNvSpPr>
            <p:nvPr userDrawn="1"/>
          </p:nvSpPr>
          <p:spPr bwMode="auto">
            <a:xfrm>
              <a:off x="859" y="3386"/>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prstDash val="solid"/>
              <a:round/>
              <a:headEnd/>
              <a:tailEnd/>
            </a:ln>
          </p:spPr>
          <p:txBody>
            <a:bodyPr/>
            <a:lstStyle/>
            <a:p>
              <a:endParaRPr lang="zh-CN" altLang="en-US"/>
            </a:p>
          </p:txBody>
        </p:sp>
        <p:sp>
          <p:nvSpPr>
            <p:cNvPr id="763041" name="Freeform 161"/>
            <p:cNvSpPr>
              <a:spLocks/>
            </p:cNvSpPr>
            <p:nvPr userDrawn="1"/>
          </p:nvSpPr>
          <p:spPr bwMode="auto">
            <a:xfrm>
              <a:off x="996" y="3305"/>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prstDash val="solid"/>
              <a:round/>
              <a:headEnd/>
              <a:tailEnd/>
            </a:ln>
          </p:spPr>
          <p:txBody>
            <a:bodyPr/>
            <a:lstStyle/>
            <a:p>
              <a:endParaRPr lang="zh-CN" altLang="en-US"/>
            </a:p>
          </p:txBody>
        </p:sp>
      </p:grpSp>
      <p:grpSp>
        <p:nvGrpSpPr>
          <p:cNvPr id="763042" name="Group 162"/>
          <p:cNvGrpSpPr>
            <a:grpSpLocks/>
          </p:cNvGrpSpPr>
          <p:nvPr/>
        </p:nvGrpSpPr>
        <p:grpSpPr bwMode="auto">
          <a:xfrm>
            <a:off x="1066800" y="4552950"/>
            <a:ext cx="533400" cy="492125"/>
            <a:chOff x="96" y="2784"/>
            <a:chExt cx="1062" cy="981"/>
          </a:xfrm>
        </p:grpSpPr>
        <p:sp>
          <p:nvSpPr>
            <p:cNvPr id="763043" name="Freeform 163"/>
            <p:cNvSpPr>
              <a:spLocks/>
            </p:cNvSpPr>
            <p:nvPr userDrawn="1"/>
          </p:nvSpPr>
          <p:spPr bwMode="auto">
            <a:xfrm>
              <a:off x="121" y="2784"/>
              <a:ext cx="207" cy="81"/>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prstDash val="solid"/>
              <a:round/>
              <a:headEnd/>
              <a:tailEnd/>
            </a:ln>
          </p:spPr>
          <p:txBody>
            <a:bodyPr/>
            <a:lstStyle/>
            <a:p>
              <a:endParaRPr lang="zh-CN" altLang="en-US"/>
            </a:p>
          </p:txBody>
        </p:sp>
        <p:sp>
          <p:nvSpPr>
            <p:cNvPr id="763044" name="Freeform 164"/>
            <p:cNvSpPr>
              <a:spLocks noEditPoints="1"/>
            </p:cNvSpPr>
            <p:nvPr userDrawn="1"/>
          </p:nvSpPr>
          <p:spPr bwMode="auto">
            <a:xfrm>
              <a:off x="96" y="2789"/>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prstDash val="solid"/>
              <a:round/>
              <a:headEnd/>
              <a:tailEnd/>
            </a:ln>
          </p:spPr>
          <p:txBody>
            <a:bodyPr/>
            <a:lstStyle/>
            <a:p>
              <a:endParaRPr lang="zh-CN" altLang="en-US"/>
            </a:p>
          </p:txBody>
        </p:sp>
        <p:sp>
          <p:nvSpPr>
            <p:cNvPr id="763045" name="Freeform 165"/>
            <p:cNvSpPr>
              <a:spLocks/>
            </p:cNvSpPr>
            <p:nvPr userDrawn="1"/>
          </p:nvSpPr>
          <p:spPr bwMode="auto">
            <a:xfrm>
              <a:off x="348" y="3254"/>
              <a:ext cx="86" cy="102"/>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prstDash val="solid"/>
              <a:round/>
              <a:headEnd/>
              <a:tailEnd/>
            </a:ln>
          </p:spPr>
          <p:txBody>
            <a:bodyPr/>
            <a:lstStyle/>
            <a:p>
              <a:endParaRPr lang="zh-CN" altLang="en-US"/>
            </a:p>
          </p:txBody>
        </p:sp>
        <p:sp>
          <p:nvSpPr>
            <p:cNvPr id="763046" name="Freeform 166"/>
            <p:cNvSpPr>
              <a:spLocks/>
            </p:cNvSpPr>
            <p:nvPr userDrawn="1"/>
          </p:nvSpPr>
          <p:spPr bwMode="auto">
            <a:xfrm>
              <a:off x="267" y="3295"/>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prstDash val="solid"/>
              <a:round/>
              <a:headEnd/>
              <a:tailEnd/>
            </a:ln>
          </p:spPr>
          <p:txBody>
            <a:bodyPr/>
            <a:lstStyle/>
            <a:p>
              <a:endParaRPr lang="zh-CN" altLang="en-US"/>
            </a:p>
          </p:txBody>
        </p:sp>
        <p:sp>
          <p:nvSpPr>
            <p:cNvPr id="763047" name="Freeform 167"/>
            <p:cNvSpPr>
              <a:spLocks/>
            </p:cNvSpPr>
            <p:nvPr userDrawn="1"/>
          </p:nvSpPr>
          <p:spPr bwMode="auto">
            <a:xfrm>
              <a:off x="222" y="3022"/>
              <a:ext cx="243" cy="116"/>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prstDash val="solid"/>
              <a:round/>
              <a:headEnd/>
              <a:tailEnd/>
            </a:ln>
          </p:spPr>
          <p:txBody>
            <a:bodyPr/>
            <a:lstStyle/>
            <a:p>
              <a:endParaRPr lang="zh-CN" altLang="en-US"/>
            </a:p>
          </p:txBody>
        </p:sp>
        <p:sp>
          <p:nvSpPr>
            <p:cNvPr id="763048" name="Freeform 168"/>
            <p:cNvSpPr>
              <a:spLocks/>
            </p:cNvSpPr>
            <p:nvPr userDrawn="1"/>
          </p:nvSpPr>
          <p:spPr bwMode="auto">
            <a:xfrm>
              <a:off x="500" y="3345"/>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prstDash val="solid"/>
              <a:round/>
              <a:headEnd/>
              <a:tailEnd/>
            </a:ln>
          </p:spPr>
          <p:txBody>
            <a:bodyPr/>
            <a:lstStyle/>
            <a:p>
              <a:endParaRPr lang="zh-CN" altLang="en-US"/>
            </a:p>
          </p:txBody>
        </p:sp>
        <p:sp>
          <p:nvSpPr>
            <p:cNvPr id="763049" name="Freeform 169"/>
            <p:cNvSpPr>
              <a:spLocks/>
            </p:cNvSpPr>
            <p:nvPr userDrawn="1"/>
          </p:nvSpPr>
          <p:spPr bwMode="auto">
            <a:xfrm>
              <a:off x="905" y="3158"/>
              <a:ext cx="177" cy="36"/>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prstDash val="solid"/>
              <a:round/>
              <a:headEnd/>
              <a:tailEnd/>
            </a:ln>
          </p:spPr>
          <p:txBody>
            <a:bodyPr/>
            <a:lstStyle/>
            <a:p>
              <a:endParaRPr lang="zh-CN" altLang="en-US"/>
            </a:p>
          </p:txBody>
        </p:sp>
        <p:sp>
          <p:nvSpPr>
            <p:cNvPr id="763050" name="Freeform 170"/>
            <p:cNvSpPr>
              <a:spLocks/>
            </p:cNvSpPr>
            <p:nvPr userDrawn="1"/>
          </p:nvSpPr>
          <p:spPr bwMode="auto">
            <a:xfrm>
              <a:off x="965" y="3153"/>
              <a:ext cx="137" cy="81"/>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prstDash val="solid"/>
              <a:round/>
              <a:headEnd/>
              <a:tailEnd/>
            </a:ln>
          </p:spPr>
          <p:txBody>
            <a:bodyPr/>
            <a:lstStyle/>
            <a:p>
              <a:endParaRPr lang="zh-CN" altLang="en-US"/>
            </a:p>
          </p:txBody>
        </p:sp>
        <p:sp>
          <p:nvSpPr>
            <p:cNvPr id="763051" name="Freeform 171"/>
            <p:cNvSpPr>
              <a:spLocks/>
            </p:cNvSpPr>
            <p:nvPr userDrawn="1"/>
          </p:nvSpPr>
          <p:spPr bwMode="auto">
            <a:xfrm>
              <a:off x="960" y="3204"/>
              <a:ext cx="177" cy="86"/>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prstDash val="solid"/>
              <a:round/>
              <a:headEnd/>
              <a:tailEnd/>
            </a:ln>
          </p:spPr>
          <p:txBody>
            <a:bodyPr/>
            <a:lstStyle/>
            <a:p>
              <a:endParaRPr lang="zh-CN" altLang="en-US"/>
            </a:p>
          </p:txBody>
        </p:sp>
        <p:sp>
          <p:nvSpPr>
            <p:cNvPr id="763052" name="Freeform 172"/>
            <p:cNvSpPr>
              <a:spLocks/>
            </p:cNvSpPr>
            <p:nvPr userDrawn="1"/>
          </p:nvSpPr>
          <p:spPr bwMode="auto">
            <a:xfrm>
              <a:off x="844" y="3285"/>
              <a:ext cx="248"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prstDash val="solid"/>
              <a:round/>
              <a:headEnd/>
              <a:tailEnd/>
            </a:ln>
          </p:spPr>
          <p:txBody>
            <a:bodyPr/>
            <a:lstStyle/>
            <a:p>
              <a:endParaRPr lang="zh-CN" altLang="en-US"/>
            </a:p>
          </p:txBody>
        </p:sp>
        <p:sp>
          <p:nvSpPr>
            <p:cNvPr id="763053" name="Freeform 173"/>
            <p:cNvSpPr>
              <a:spLocks/>
            </p:cNvSpPr>
            <p:nvPr userDrawn="1"/>
          </p:nvSpPr>
          <p:spPr bwMode="auto">
            <a:xfrm>
              <a:off x="869" y="3340"/>
              <a:ext cx="203" cy="56"/>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prstDash val="solid"/>
              <a:round/>
              <a:headEnd/>
              <a:tailEnd/>
            </a:ln>
          </p:spPr>
          <p:txBody>
            <a:bodyPr/>
            <a:lstStyle/>
            <a:p>
              <a:endParaRPr lang="zh-CN" altLang="en-US"/>
            </a:p>
          </p:txBody>
        </p:sp>
        <p:sp>
          <p:nvSpPr>
            <p:cNvPr id="763054" name="Freeform 174"/>
            <p:cNvSpPr>
              <a:spLocks/>
            </p:cNvSpPr>
            <p:nvPr userDrawn="1"/>
          </p:nvSpPr>
          <p:spPr bwMode="auto">
            <a:xfrm>
              <a:off x="859" y="3386"/>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prstDash val="solid"/>
              <a:round/>
              <a:headEnd/>
              <a:tailEnd/>
            </a:ln>
          </p:spPr>
          <p:txBody>
            <a:bodyPr/>
            <a:lstStyle/>
            <a:p>
              <a:endParaRPr lang="zh-CN" altLang="en-US"/>
            </a:p>
          </p:txBody>
        </p:sp>
        <p:sp>
          <p:nvSpPr>
            <p:cNvPr id="763055" name="Freeform 175"/>
            <p:cNvSpPr>
              <a:spLocks/>
            </p:cNvSpPr>
            <p:nvPr userDrawn="1"/>
          </p:nvSpPr>
          <p:spPr bwMode="auto">
            <a:xfrm>
              <a:off x="996" y="3305"/>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prstDash val="solid"/>
              <a:round/>
              <a:headEnd/>
              <a:tailEnd/>
            </a:ln>
          </p:spPr>
          <p:txBody>
            <a:bodyPr/>
            <a:lstStyle/>
            <a:p>
              <a:endParaRPr lang="zh-CN" altLang="en-US"/>
            </a:p>
          </p:txBody>
        </p:sp>
      </p:grpSp>
      <p:grpSp>
        <p:nvGrpSpPr>
          <p:cNvPr id="763056" name="Group 176"/>
          <p:cNvGrpSpPr>
            <a:grpSpLocks/>
          </p:cNvGrpSpPr>
          <p:nvPr/>
        </p:nvGrpSpPr>
        <p:grpSpPr bwMode="auto">
          <a:xfrm>
            <a:off x="1066800" y="5562600"/>
            <a:ext cx="533400" cy="492125"/>
            <a:chOff x="96" y="2784"/>
            <a:chExt cx="1062" cy="981"/>
          </a:xfrm>
        </p:grpSpPr>
        <p:sp>
          <p:nvSpPr>
            <p:cNvPr id="763057" name="Freeform 177"/>
            <p:cNvSpPr>
              <a:spLocks/>
            </p:cNvSpPr>
            <p:nvPr userDrawn="1"/>
          </p:nvSpPr>
          <p:spPr bwMode="auto">
            <a:xfrm>
              <a:off x="121" y="2784"/>
              <a:ext cx="207" cy="81"/>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prstDash val="solid"/>
              <a:round/>
              <a:headEnd/>
              <a:tailEnd/>
            </a:ln>
          </p:spPr>
          <p:txBody>
            <a:bodyPr/>
            <a:lstStyle/>
            <a:p>
              <a:endParaRPr lang="zh-CN" altLang="en-US"/>
            </a:p>
          </p:txBody>
        </p:sp>
        <p:sp>
          <p:nvSpPr>
            <p:cNvPr id="763058" name="Freeform 178"/>
            <p:cNvSpPr>
              <a:spLocks noEditPoints="1"/>
            </p:cNvSpPr>
            <p:nvPr userDrawn="1"/>
          </p:nvSpPr>
          <p:spPr bwMode="auto">
            <a:xfrm>
              <a:off x="96" y="2789"/>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prstDash val="solid"/>
              <a:round/>
              <a:headEnd/>
              <a:tailEnd/>
            </a:ln>
          </p:spPr>
          <p:txBody>
            <a:bodyPr/>
            <a:lstStyle/>
            <a:p>
              <a:endParaRPr lang="zh-CN" altLang="en-US"/>
            </a:p>
          </p:txBody>
        </p:sp>
        <p:sp>
          <p:nvSpPr>
            <p:cNvPr id="763059" name="Freeform 179"/>
            <p:cNvSpPr>
              <a:spLocks/>
            </p:cNvSpPr>
            <p:nvPr userDrawn="1"/>
          </p:nvSpPr>
          <p:spPr bwMode="auto">
            <a:xfrm>
              <a:off x="348" y="3254"/>
              <a:ext cx="86" cy="102"/>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prstDash val="solid"/>
              <a:round/>
              <a:headEnd/>
              <a:tailEnd/>
            </a:ln>
          </p:spPr>
          <p:txBody>
            <a:bodyPr/>
            <a:lstStyle/>
            <a:p>
              <a:endParaRPr lang="zh-CN" altLang="en-US"/>
            </a:p>
          </p:txBody>
        </p:sp>
        <p:sp>
          <p:nvSpPr>
            <p:cNvPr id="763060" name="Freeform 180"/>
            <p:cNvSpPr>
              <a:spLocks/>
            </p:cNvSpPr>
            <p:nvPr userDrawn="1"/>
          </p:nvSpPr>
          <p:spPr bwMode="auto">
            <a:xfrm>
              <a:off x="267" y="3295"/>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prstDash val="solid"/>
              <a:round/>
              <a:headEnd/>
              <a:tailEnd/>
            </a:ln>
          </p:spPr>
          <p:txBody>
            <a:bodyPr/>
            <a:lstStyle/>
            <a:p>
              <a:endParaRPr lang="zh-CN" altLang="en-US"/>
            </a:p>
          </p:txBody>
        </p:sp>
        <p:sp>
          <p:nvSpPr>
            <p:cNvPr id="763061" name="Freeform 181"/>
            <p:cNvSpPr>
              <a:spLocks/>
            </p:cNvSpPr>
            <p:nvPr userDrawn="1"/>
          </p:nvSpPr>
          <p:spPr bwMode="auto">
            <a:xfrm>
              <a:off x="222" y="3022"/>
              <a:ext cx="243" cy="116"/>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prstDash val="solid"/>
              <a:round/>
              <a:headEnd/>
              <a:tailEnd/>
            </a:ln>
          </p:spPr>
          <p:txBody>
            <a:bodyPr/>
            <a:lstStyle/>
            <a:p>
              <a:endParaRPr lang="zh-CN" altLang="en-US"/>
            </a:p>
          </p:txBody>
        </p:sp>
        <p:sp>
          <p:nvSpPr>
            <p:cNvPr id="763062" name="Freeform 182"/>
            <p:cNvSpPr>
              <a:spLocks/>
            </p:cNvSpPr>
            <p:nvPr userDrawn="1"/>
          </p:nvSpPr>
          <p:spPr bwMode="auto">
            <a:xfrm>
              <a:off x="500" y="3345"/>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prstDash val="solid"/>
              <a:round/>
              <a:headEnd/>
              <a:tailEnd/>
            </a:ln>
          </p:spPr>
          <p:txBody>
            <a:bodyPr/>
            <a:lstStyle/>
            <a:p>
              <a:endParaRPr lang="zh-CN" altLang="en-US"/>
            </a:p>
          </p:txBody>
        </p:sp>
        <p:sp>
          <p:nvSpPr>
            <p:cNvPr id="763063" name="Freeform 183"/>
            <p:cNvSpPr>
              <a:spLocks/>
            </p:cNvSpPr>
            <p:nvPr userDrawn="1"/>
          </p:nvSpPr>
          <p:spPr bwMode="auto">
            <a:xfrm>
              <a:off x="905" y="3158"/>
              <a:ext cx="177" cy="36"/>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prstDash val="solid"/>
              <a:round/>
              <a:headEnd/>
              <a:tailEnd/>
            </a:ln>
          </p:spPr>
          <p:txBody>
            <a:bodyPr/>
            <a:lstStyle/>
            <a:p>
              <a:endParaRPr lang="zh-CN" altLang="en-US"/>
            </a:p>
          </p:txBody>
        </p:sp>
        <p:sp>
          <p:nvSpPr>
            <p:cNvPr id="763064" name="Freeform 184"/>
            <p:cNvSpPr>
              <a:spLocks/>
            </p:cNvSpPr>
            <p:nvPr userDrawn="1"/>
          </p:nvSpPr>
          <p:spPr bwMode="auto">
            <a:xfrm>
              <a:off x="965" y="3153"/>
              <a:ext cx="137" cy="81"/>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prstDash val="solid"/>
              <a:round/>
              <a:headEnd/>
              <a:tailEnd/>
            </a:ln>
          </p:spPr>
          <p:txBody>
            <a:bodyPr/>
            <a:lstStyle/>
            <a:p>
              <a:endParaRPr lang="zh-CN" altLang="en-US"/>
            </a:p>
          </p:txBody>
        </p:sp>
        <p:sp>
          <p:nvSpPr>
            <p:cNvPr id="763065" name="Freeform 185"/>
            <p:cNvSpPr>
              <a:spLocks/>
            </p:cNvSpPr>
            <p:nvPr userDrawn="1"/>
          </p:nvSpPr>
          <p:spPr bwMode="auto">
            <a:xfrm>
              <a:off x="960" y="3204"/>
              <a:ext cx="177" cy="86"/>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prstDash val="solid"/>
              <a:round/>
              <a:headEnd/>
              <a:tailEnd/>
            </a:ln>
          </p:spPr>
          <p:txBody>
            <a:bodyPr/>
            <a:lstStyle/>
            <a:p>
              <a:endParaRPr lang="zh-CN" altLang="en-US"/>
            </a:p>
          </p:txBody>
        </p:sp>
        <p:sp>
          <p:nvSpPr>
            <p:cNvPr id="763066" name="Freeform 186"/>
            <p:cNvSpPr>
              <a:spLocks/>
            </p:cNvSpPr>
            <p:nvPr userDrawn="1"/>
          </p:nvSpPr>
          <p:spPr bwMode="auto">
            <a:xfrm>
              <a:off x="844" y="3285"/>
              <a:ext cx="248"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prstDash val="solid"/>
              <a:round/>
              <a:headEnd/>
              <a:tailEnd/>
            </a:ln>
          </p:spPr>
          <p:txBody>
            <a:bodyPr/>
            <a:lstStyle/>
            <a:p>
              <a:endParaRPr lang="zh-CN" altLang="en-US"/>
            </a:p>
          </p:txBody>
        </p:sp>
        <p:sp>
          <p:nvSpPr>
            <p:cNvPr id="763067" name="Freeform 187"/>
            <p:cNvSpPr>
              <a:spLocks/>
            </p:cNvSpPr>
            <p:nvPr userDrawn="1"/>
          </p:nvSpPr>
          <p:spPr bwMode="auto">
            <a:xfrm>
              <a:off x="869" y="3340"/>
              <a:ext cx="203" cy="56"/>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prstDash val="solid"/>
              <a:round/>
              <a:headEnd/>
              <a:tailEnd/>
            </a:ln>
          </p:spPr>
          <p:txBody>
            <a:bodyPr/>
            <a:lstStyle/>
            <a:p>
              <a:endParaRPr lang="zh-CN" altLang="en-US"/>
            </a:p>
          </p:txBody>
        </p:sp>
        <p:sp>
          <p:nvSpPr>
            <p:cNvPr id="763068" name="Freeform 188"/>
            <p:cNvSpPr>
              <a:spLocks/>
            </p:cNvSpPr>
            <p:nvPr userDrawn="1"/>
          </p:nvSpPr>
          <p:spPr bwMode="auto">
            <a:xfrm>
              <a:off x="859" y="3386"/>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prstDash val="solid"/>
              <a:round/>
              <a:headEnd/>
              <a:tailEnd/>
            </a:ln>
          </p:spPr>
          <p:txBody>
            <a:bodyPr/>
            <a:lstStyle/>
            <a:p>
              <a:endParaRPr lang="zh-CN" altLang="en-US"/>
            </a:p>
          </p:txBody>
        </p:sp>
        <p:sp>
          <p:nvSpPr>
            <p:cNvPr id="763069" name="Freeform 189"/>
            <p:cNvSpPr>
              <a:spLocks/>
            </p:cNvSpPr>
            <p:nvPr userDrawn="1"/>
          </p:nvSpPr>
          <p:spPr bwMode="auto">
            <a:xfrm>
              <a:off x="996" y="3305"/>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prstDash val="solid"/>
              <a:round/>
              <a:headEnd/>
              <a:tailEnd/>
            </a:ln>
          </p:spPr>
          <p:txBody>
            <a:bodyPr/>
            <a:lstStyle/>
            <a:p>
              <a:endParaRPr lang="zh-CN" altLang="en-US"/>
            </a:p>
          </p:txBody>
        </p:sp>
      </p:grpSp>
      <p:grpSp>
        <p:nvGrpSpPr>
          <p:cNvPr id="763070" name="Group 190"/>
          <p:cNvGrpSpPr>
            <a:grpSpLocks/>
          </p:cNvGrpSpPr>
          <p:nvPr/>
        </p:nvGrpSpPr>
        <p:grpSpPr bwMode="auto">
          <a:xfrm>
            <a:off x="381000" y="3962400"/>
            <a:ext cx="533400" cy="492125"/>
            <a:chOff x="96" y="2784"/>
            <a:chExt cx="1062" cy="981"/>
          </a:xfrm>
        </p:grpSpPr>
        <p:sp>
          <p:nvSpPr>
            <p:cNvPr id="763071" name="Freeform 191"/>
            <p:cNvSpPr>
              <a:spLocks/>
            </p:cNvSpPr>
            <p:nvPr userDrawn="1"/>
          </p:nvSpPr>
          <p:spPr bwMode="auto">
            <a:xfrm>
              <a:off x="121" y="2784"/>
              <a:ext cx="207" cy="81"/>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prstDash val="solid"/>
              <a:round/>
              <a:headEnd/>
              <a:tailEnd/>
            </a:ln>
          </p:spPr>
          <p:txBody>
            <a:bodyPr/>
            <a:lstStyle/>
            <a:p>
              <a:endParaRPr lang="zh-CN" altLang="en-US"/>
            </a:p>
          </p:txBody>
        </p:sp>
        <p:sp>
          <p:nvSpPr>
            <p:cNvPr id="763072" name="Freeform 192"/>
            <p:cNvSpPr>
              <a:spLocks noEditPoints="1"/>
            </p:cNvSpPr>
            <p:nvPr userDrawn="1"/>
          </p:nvSpPr>
          <p:spPr bwMode="auto">
            <a:xfrm>
              <a:off x="96" y="2789"/>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prstDash val="solid"/>
              <a:round/>
              <a:headEnd/>
              <a:tailEnd/>
            </a:ln>
          </p:spPr>
          <p:txBody>
            <a:bodyPr/>
            <a:lstStyle/>
            <a:p>
              <a:endParaRPr lang="zh-CN" altLang="en-US"/>
            </a:p>
          </p:txBody>
        </p:sp>
        <p:sp>
          <p:nvSpPr>
            <p:cNvPr id="763073" name="Freeform 193"/>
            <p:cNvSpPr>
              <a:spLocks/>
            </p:cNvSpPr>
            <p:nvPr userDrawn="1"/>
          </p:nvSpPr>
          <p:spPr bwMode="auto">
            <a:xfrm>
              <a:off x="348" y="3254"/>
              <a:ext cx="86" cy="102"/>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prstDash val="solid"/>
              <a:round/>
              <a:headEnd/>
              <a:tailEnd/>
            </a:ln>
          </p:spPr>
          <p:txBody>
            <a:bodyPr/>
            <a:lstStyle/>
            <a:p>
              <a:endParaRPr lang="zh-CN" altLang="en-US"/>
            </a:p>
          </p:txBody>
        </p:sp>
        <p:sp>
          <p:nvSpPr>
            <p:cNvPr id="763074" name="Freeform 194"/>
            <p:cNvSpPr>
              <a:spLocks/>
            </p:cNvSpPr>
            <p:nvPr userDrawn="1"/>
          </p:nvSpPr>
          <p:spPr bwMode="auto">
            <a:xfrm>
              <a:off x="267" y="3295"/>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prstDash val="solid"/>
              <a:round/>
              <a:headEnd/>
              <a:tailEnd/>
            </a:ln>
          </p:spPr>
          <p:txBody>
            <a:bodyPr/>
            <a:lstStyle/>
            <a:p>
              <a:endParaRPr lang="zh-CN" altLang="en-US"/>
            </a:p>
          </p:txBody>
        </p:sp>
        <p:sp>
          <p:nvSpPr>
            <p:cNvPr id="763075" name="Freeform 195"/>
            <p:cNvSpPr>
              <a:spLocks/>
            </p:cNvSpPr>
            <p:nvPr userDrawn="1"/>
          </p:nvSpPr>
          <p:spPr bwMode="auto">
            <a:xfrm>
              <a:off x="222" y="3022"/>
              <a:ext cx="243" cy="116"/>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prstDash val="solid"/>
              <a:round/>
              <a:headEnd/>
              <a:tailEnd/>
            </a:ln>
          </p:spPr>
          <p:txBody>
            <a:bodyPr/>
            <a:lstStyle/>
            <a:p>
              <a:endParaRPr lang="zh-CN" altLang="en-US"/>
            </a:p>
          </p:txBody>
        </p:sp>
        <p:sp>
          <p:nvSpPr>
            <p:cNvPr id="763076" name="Freeform 196"/>
            <p:cNvSpPr>
              <a:spLocks/>
            </p:cNvSpPr>
            <p:nvPr userDrawn="1"/>
          </p:nvSpPr>
          <p:spPr bwMode="auto">
            <a:xfrm>
              <a:off x="500" y="3345"/>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prstDash val="solid"/>
              <a:round/>
              <a:headEnd/>
              <a:tailEnd/>
            </a:ln>
          </p:spPr>
          <p:txBody>
            <a:bodyPr/>
            <a:lstStyle/>
            <a:p>
              <a:endParaRPr lang="zh-CN" altLang="en-US"/>
            </a:p>
          </p:txBody>
        </p:sp>
        <p:sp>
          <p:nvSpPr>
            <p:cNvPr id="763077" name="Freeform 197"/>
            <p:cNvSpPr>
              <a:spLocks/>
            </p:cNvSpPr>
            <p:nvPr userDrawn="1"/>
          </p:nvSpPr>
          <p:spPr bwMode="auto">
            <a:xfrm>
              <a:off x="905" y="3158"/>
              <a:ext cx="177" cy="36"/>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prstDash val="solid"/>
              <a:round/>
              <a:headEnd/>
              <a:tailEnd/>
            </a:ln>
          </p:spPr>
          <p:txBody>
            <a:bodyPr/>
            <a:lstStyle/>
            <a:p>
              <a:endParaRPr lang="zh-CN" altLang="en-US"/>
            </a:p>
          </p:txBody>
        </p:sp>
        <p:sp>
          <p:nvSpPr>
            <p:cNvPr id="763078" name="Freeform 198"/>
            <p:cNvSpPr>
              <a:spLocks/>
            </p:cNvSpPr>
            <p:nvPr userDrawn="1"/>
          </p:nvSpPr>
          <p:spPr bwMode="auto">
            <a:xfrm>
              <a:off x="965" y="3153"/>
              <a:ext cx="137" cy="81"/>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prstDash val="solid"/>
              <a:round/>
              <a:headEnd/>
              <a:tailEnd/>
            </a:ln>
          </p:spPr>
          <p:txBody>
            <a:bodyPr/>
            <a:lstStyle/>
            <a:p>
              <a:endParaRPr lang="zh-CN" altLang="en-US"/>
            </a:p>
          </p:txBody>
        </p:sp>
        <p:sp>
          <p:nvSpPr>
            <p:cNvPr id="763079" name="Freeform 199"/>
            <p:cNvSpPr>
              <a:spLocks/>
            </p:cNvSpPr>
            <p:nvPr userDrawn="1"/>
          </p:nvSpPr>
          <p:spPr bwMode="auto">
            <a:xfrm>
              <a:off x="960" y="3204"/>
              <a:ext cx="177" cy="86"/>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prstDash val="solid"/>
              <a:round/>
              <a:headEnd/>
              <a:tailEnd/>
            </a:ln>
          </p:spPr>
          <p:txBody>
            <a:bodyPr/>
            <a:lstStyle/>
            <a:p>
              <a:endParaRPr lang="zh-CN" altLang="en-US"/>
            </a:p>
          </p:txBody>
        </p:sp>
        <p:sp>
          <p:nvSpPr>
            <p:cNvPr id="763080" name="Freeform 200"/>
            <p:cNvSpPr>
              <a:spLocks/>
            </p:cNvSpPr>
            <p:nvPr userDrawn="1"/>
          </p:nvSpPr>
          <p:spPr bwMode="auto">
            <a:xfrm>
              <a:off x="844" y="3285"/>
              <a:ext cx="248"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prstDash val="solid"/>
              <a:round/>
              <a:headEnd/>
              <a:tailEnd/>
            </a:ln>
          </p:spPr>
          <p:txBody>
            <a:bodyPr/>
            <a:lstStyle/>
            <a:p>
              <a:endParaRPr lang="zh-CN" altLang="en-US"/>
            </a:p>
          </p:txBody>
        </p:sp>
        <p:sp>
          <p:nvSpPr>
            <p:cNvPr id="763081" name="Freeform 201"/>
            <p:cNvSpPr>
              <a:spLocks/>
            </p:cNvSpPr>
            <p:nvPr userDrawn="1"/>
          </p:nvSpPr>
          <p:spPr bwMode="auto">
            <a:xfrm>
              <a:off x="869" y="3340"/>
              <a:ext cx="203" cy="56"/>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prstDash val="solid"/>
              <a:round/>
              <a:headEnd/>
              <a:tailEnd/>
            </a:ln>
          </p:spPr>
          <p:txBody>
            <a:bodyPr/>
            <a:lstStyle/>
            <a:p>
              <a:endParaRPr lang="zh-CN" altLang="en-US"/>
            </a:p>
          </p:txBody>
        </p:sp>
        <p:sp>
          <p:nvSpPr>
            <p:cNvPr id="763082" name="Freeform 202"/>
            <p:cNvSpPr>
              <a:spLocks/>
            </p:cNvSpPr>
            <p:nvPr userDrawn="1"/>
          </p:nvSpPr>
          <p:spPr bwMode="auto">
            <a:xfrm>
              <a:off x="859" y="3386"/>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prstDash val="solid"/>
              <a:round/>
              <a:headEnd/>
              <a:tailEnd/>
            </a:ln>
          </p:spPr>
          <p:txBody>
            <a:bodyPr/>
            <a:lstStyle/>
            <a:p>
              <a:endParaRPr lang="zh-CN" altLang="en-US"/>
            </a:p>
          </p:txBody>
        </p:sp>
        <p:sp>
          <p:nvSpPr>
            <p:cNvPr id="763083" name="Freeform 203"/>
            <p:cNvSpPr>
              <a:spLocks/>
            </p:cNvSpPr>
            <p:nvPr userDrawn="1"/>
          </p:nvSpPr>
          <p:spPr bwMode="auto">
            <a:xfrm>
              <a:off x="996" y="3305"/>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prstDash val="solid"/>
              <a:round/>
              <a:headEnd/>
              <a:tailEnd/>
            </a:ln>
          </p:spPr>
          <p:txBody>
            <a:bodyPr/>
            <a:lstStyle/>
            <a:p>
              <a:endParaRPr lang="zh-CN" altLang="en-US"/>
            </a:p>
          </p:txBody>
        </p:sp>
      </p:grpSp>
      <p:grpSp>
        <p:nvGrpSpPr>
          <p:cNvPr id="763084" name="Group 204"/>
          <p:cNvGrpSpPr>
            <a:grpSpLocks/>
          </p:cNvGrpSpPr>
          <p:nvPr/>
        </p:nvGrpSpPr>
        <p:grpSpPr bwMode="auto">
          <a:xfrm>
            <a:off x="381000" y="5070475"/>
            <a:ext cx="533400" cy="492125"/>
            <a:chOff x="96" y="2784"/>
            <a:chExt cx="1062" cy="981"/>
          </a:xfrm>
        </p:grpSpPr>
        <p:sp>
          <p:nvSpPr>
            <p:cNvPr id="763085" name="Freeform 205"/>
            <p:cNvSpPr>
              <a:spLocks/>
            </p:cNvSpPr>
            <p:nvPr userDrawn="1"/>
          </p:nvSpPr>
          <p:spPr bwMode="auto">
            <a:xfrm>
              <a:off x="121" y="2784"/>
              <a:ext cx="207" cy="81"/>
            </a:xfrm>
            <a:custGeom>
              <a:avLst/>
              <a:gdLst/>
              <a:ahLst/>
              <a:cxnLst>
                <a:cxn ang="0">
                  <a:pos x="30" y="12"/>
                </a:cxn>
                <a:cxn ang="0">
                  <a:pos x="37" y="10"/>
                </a:cxn>
                <a:cxn ang="0">
                  <a:pos x="38" y="9"/>
                </a:cxn>
                <a:cxn ang="0">
                  <a:pos x="31" y="1"/>
                </a:cxn>
                <a:cxn ang="0">
                  <a:pos x="8" y="11"/>
                </a:cxn>
                <a:cxn ang="0">
                  <a:pos x="30" y="12"/>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prstDash val="solid"/>
              <a:round/>
              <a:headEnd/>
              <a:tailEnd/>
            </a:ln>
          </p:spPr>
          <p:txBody>
            <a:bodyPr/>
            <a:lstStyle/>
            <a:p>
              <a:endParaRPr lang="zh-CN" altLang="en-US"/>
            </a:p>
          </p:txBody>
        </p:sp>
        <p:sp>
          <p:nvSpPr>
            <p:cNvPr id="763086" name="Freeform 206"/>
            <p:cNvSpPr>
              <a:spLocks noEditPoints="1"/>
            </p:cNvSpPr>
            <p:nvPr userDrawn="1"/>
          </p:nvSpPr>
          <p:spPr bwMode="auto">
            <a:xfrm>
              <a:off x="96" y="2789"/>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prstDash val="solid"/>
              <a:round/>
              <a:headEnd/>
              <a:tailEnd/>
            </a:ln>
          </p:spPr>
          <p:txBody>
            <a:bodyPr/>
            <a:lstStyle/>
            <a:p>
              <a:endParaRPr lang="zh-CN" altLang="en-US"/>
            </a:p>
          </p:txBody>
        </p:sp>
        <p:sp>
          <p:nvSpPr>
            <p:cNvPr id="763087" name="Freeform 207"/>
            <p:cNvSpPr>
              <a:spLocks/>
            </p:cNvSpPr>
            <p:nvPr userDrawn="1"/>
          </p:nvSpPr>
          <p:spPr bwMode="auto">
            <a:xfrm>
              <a:off x="348" y="3254"/>
              <a:ext cx="86" cy="102"/>
            </a:xfrm>
            <a:custGeom>
              <a:avLst/>
              <a:gdLst/>
              <a:ahLst/>
              <a:cxnLst>
                <a:cxn ang="0">
                  <a:pos x="14" y="5"/>
                </a:cxn>
                <a:cxn ang="0">
                  <a:pos x="9" y="20"/>
                </a:cxn>
                <a:cxn ang="0">
                  <a:pos x="14" y="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prstDash val="solid"/>
              <a:round/>
              <a:headEnd/>
              <a:tailEnd/>
            </a:ln>
          </p:spPr>
          <p:txBody>
            <a:bodyPr/>
            <a:lstStyle/>
            <a:p>
              <a:endParaRPr lang="zh-CN" altLang="en-US"/>
            </a:p>
          </p:txBody>
        </p:sp>
        <p:sp>
          <p:nvSpPr>
            <p:cNvPr id="763088" name="Freeform 208"/>
            <p:cNvSpPr>
              <a:spLocks/>
            </p:cNvSpPr>
            <p:nvPr userDrawn="1"/>
          </p:nvSpPr>
          <p:spPr bwMode="auto">
            <a:xfrm>
              <a:off x="267" y="3295"/>
              <a:ext cx="76" cy="136"/>
            </a:xfrm>
            <a:custGeom>
              <a:avLst/>
              <a:gdLst/>
              <a:ahLst/>
              <a:cxnLst>
                <a:cxn ang="0">
                  <a:pos x="7" y="10"/>
                </a:cxn>
                <a:cxn ang="0">
                  <a:pos x="4" y="25"/>
                </a:cxn>
                <a:cxn ang="0">
                  <a:pos x="15" y="16"/>
                </a:cxn>
                <a:cxn ang="0">
                  <a:pos x="13" y="8"/>
                </a:cxn>
                <a:cxn ang="0">
                  <a:pos x="7" y="10"/>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prstDash val="solid"/>
              <a:round/>
              <a:headEnd/>
              <a:tailEnd/>
            </a:ln>
          </p:spPr>
          <p:txBody>
            <a:bodyPr/>
            <a:lstStyle/>
            <a:p>
              <a:endParaRPr lang="zh-CN" altLang="en-US"/>
            </a:p>
          </p:txBody>
        </p:sp>
        <p:sp>
          <p:nvSpPr>
            <p:cNvPr id="763089" name="Freeform 209"/>
            <p:cNvSpPr>
              <a:spLocks/>
            </p:cNvSpPr>
            <p:nvPr userDrawn="1"/>
          </p:nvSpPr>
          <p:spPr bwMode="auto">
            <a:xfrm>
              <a:off x="222" y="3022"/>
              <a:ext cx="243" cy="116"/>
            </a:xfrm>
            <a:custGeom>
              <a:avLst/>
              <a:gdLst/>
              <a:ahLst/>
              <a:cxnLst>
                <a:cxn ang="0">
                  <a:pos x="40" y="2"/>
                </a:cxn>
                <a:cxn ang="0">
                  <a:pos x="9" y="1"/>
                </a:cxn>
                <a:cxn ang="0">
                  <a:pos x="1" y="9"/>
                </a:cxn>
                <a:cxn ang="0">
                  <a:pos x="22" y="21"/>
                </a:cxn>
                <a:cxn ang="0">
                  <a:pos x="34" y="20"/>
                </a:cxn>
                <a:cxn ang="0">
                  <a:pos x="40" y="19"/>
                </a:cxn>
                <a:cxn ang="0">
                  <a:pos x="40" y="2"/>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prstDash val="solid"/>
              <a:round/>
              <a:headEnd/>
              <a:tailEnd/>
            </a:ln>
          </p:spPr>
          <p:txBody>
            <a:bodyPr/>
            <a:lstStyle/>
            <a:p>
              <a:endParaRPr lang="zh-CN" altLang="en-US"/>
            </a:p>
          </p:txBody>
        </p:sp>
        <p:sp>
          <p:nvSpPr>
            <p:cNvPr id="763090" name="Freeform 210"/>
            <p:cNvSpPr>
              <a:spLocks/>
            </p:cNvSpPr>
            <p:nvPr userDrawn="1"/>
          </p:nvSpPr>
          <p:spPr bwMode="auto">
            <a:xfrm>
              <a:off x="500" y="3345"/>
              <a:ext cx="177" cy="187"/>
            </a:xfrm>
            <a:custGeom>
              <a:avLst/>
              <a:gdLst/>
              <a:ahLst/>
              <a:cxnLst>
                <a:cxn ang="0">
                  <a:pos x="24" y="2"/>
                </a:cxn>
                <a:cxn ang="0">
                  <a:pos x="11" y="2"/>
                </a:cxn>
                <a:cxn ang="0">
                  <a:pos x="4" y="20"/>
                </a:cxn>
                <a:cxn ang="0">
                  <a:pos x="28" y="22"/>
                </a:cxn>
                <a:cxn ang="0">
                  <a:pos x="24" y="2"/>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prstDash val="solid"/>
              <a:round/>
              <a:headEnd/>
              <a:tailEnd/>
            </a:ln>
          </p:spPr>
          <p:txBody>
            <a:bodyPr/>
            <a:lstStyle/>
            <a:p>
              <a:endParaRPr lang="zh-CN" altLang="en-US"/>
            </a:p>
          </p:txBody>
        </p:sp>
        <p:sp>
          <p:nvSpPr>
            <p:cNvPr id="763091" name="Freeform 211"/>
            <p:cNvSpPr>
              <a:spLocks/>
            </p:cNvSpPr>
            <p:nvPr userDrawn="1"/>
          </p:nvSpPr>
          <p:spPr bwMode="auto">
            <a:xfrm>
              <a:off x="905" y="3158"/>
              <a:ext cx="177" cy="36"/>
            </a:xfrm>
            <a:custGeom>
              <a:avLst/>
              <a:gdLst/>
              <a:ahLst/>
              <a:cxnLst>
                <a:cxn ang="0">
                  <a:pos x="5" y="0"/>
                </a:cxn>
                <a:cxn ang="0">
                  <a:pos x="14" y="5"/>
                </a:cxn>
                <a:cxn ang="0">
                  <a:pos x="5" y="0"/>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prstDash val="solid"/>
              <a:round/>
              <a:headEnd/>
              <a:tailEnd/>
            </a:ln>
          </p:spPr>
          <p:txBody>
            <a:bodyPr/>
            <a:lstStyle/>
            <a:p>
              <a:endParaRPr lang="zh-CN" altLang="en-US"/>
            </a:p>
          </p:txBody>
        </p:sp>
        <p:sp>
          <p:nvSpPr>
            <p:cNvPr id="763092" name="Freeform 212"/>
            <p:cNvSpPr>
              <a:spLocks/>
            </p:cNvSpPr>
            <p:nvPr userDrawn="1"/>
          </p:nvSpPr>
          <p:spPr bwMode="auto">
            <a:xfrm>
              <a:off x="965" y="3153"/>
              <a:ext cx="137" cy="81"/>
            </a:xfrm>
            <a:custGeom>
              <a:avLst/>
              <a:gdLst/>
              <a:ahLst/>
              <a:cxnLst>
                <a:cxn ang="0">
                  <a:pos x="7" y="13"/>
                </a:cxn>
                <a:cxn ang="0">
                  <a:pos x="25" y="6"/>
                </a:cxn>
                <a:cxn ang="0">
                  <a:pos x="17" y="1"/>
                </a:cxn>
                <a:cxn ang="0">
                  <a:pos x="7" y="11"/>
                </a:cxn>
                <a:cxn ang="0">
                  <a:pos x="7" y="13"/>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prstDash val="solid"/>
              <a:round/>
              <a:headEnd/>
              <a:tailEnd/>
            </a:ln>
          </p:spPr>
          <p:txBody>
            <a:bodyPr/>
            <a:lstStyle/>
            <a:p>
              <a:endParaRPr lang="zh-CN" altLang="en-US"/>
            </a:p>
          </p:txBody>
        </p:sp>
        <p:sp>
          <p:nvSpPr>
            <p:cNvPr id="763093" name="Freeform 213"/>
            <p:cNvSpPr>
              <a:spLocks/>
            </p:cNvSpPr>
            <p:nvPr userDrawn="1"/>
          </p:nvSpPr>
          <p:spPr bwMode="auto">
            <a:xfrm>
              <a:off x="960" y="3204"/>
              <a:ext cx="177" cy="86"/>
            </a:xfrm>
            <a:custGeom>
              <a:avLst/>
              <a:gdLst/>
              <a:ahLst/>
              <a:cxnLst>
                <a:cxn ang="0">
                  <a:pos x="25" y="6"/>
                </a:cxn>
                <a:cxn ang="0">
                  <a:pos x="8" y="10"/>
                </a:cxn>
                <a:cxn ang="0">
                  <a:pos x="6" y="13"/>
                </a:cxn>
                <a:cxn ang="0">
                  <a:pos x="27" y="12"/>
                </a:cxn>
                <a:cxn ang="0">
                  <a:pos x="25" y="6"/>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prstDash val="solid"/>
              <a:round/>
              <a:headEnd/>
              <a:tailEnd/>
            </a:ln>
          </p:spPr>
          <p:txBody>
            <a:bodyPr/>
            <a:lstStyle/>
            <a:p>
              <a:endParaRPr lang="zh-CN" altLang="en-US"/>
            </a:p>
          </p:txBody>
        </p:sp>
        <p:sp>
          <p:nvSpPr>
            <p:cNvPr id="763094" name="Freeform 214"/>
            <p:cNvSpPr>
              <a:spLocks/>
            </p:cNvSpPr>
            <p:nvPr userDrawn="1"/>
          </p:nvSpPr>
          <p:spPr bwMode="auto">
            <a:xfrm>
              <a:off x="844" y="3285"/>
              <a:ext cx="248" cy="60"/>
            </a:xfrm>
            <a:custGeom>
              <a:avLst/>
              <a:gdLst/>
              <a:ahLst/>
              <a:cxnLst>
                <a:cxn ang="0">
                  <a:pos x="40" y="3"/>
                </a:cxn>
                <a:cxn ang="0">
                  <a:pos x="29" y="1"/>
                </a:cxn>
                <a:cxn ang="0">
                  <a:pos x="7" y="0"/>
                </a:cxn>
                <a:cxn ang="0">
                  <a:pos x="2" y="5"/>
                </a:cxn>
                <a:cxn ang="0">
                  <a:pos x="20" y="8"/>
                </a:cxn>
                <a:cxn ang="0">
                  <a:pos x="41" y="8"/>
                </a:cxn>
                <a:cxn ang="0">
                  <a:pos x="40" y="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prstDash val="solid"/>
              <a:round/>
              <a:headEnd/>
              <a:tailEnd/>
            </a:ln>
          </p:spPr>
          <p:txBody>
            <a:bodyPr/>
            <a:lstStyle/>
            <a:p>
              <a:endParaRPr lang="zh-CN" altLang="en-US"/>
            </a:p>
          </p:txBody>
        </p:sp>
        <p:sp>
          <p:nvSpPr>
            <p:cNvPr id="763095" name="Freeform 215"/>
            <p:cNvSpPr>
              <a:spLocks/>
            </p:cNvSpPr>
            <p:nvPr userDrawn="1"/>
          </p:nvSpPr>
          <p:spPr bwMode="auto">
            <a:xfrm>
              <a:off x="869" y="3340"/>
              <a:ext cx="203" cy="56"/>
            </a:xfrm>
            <a:custGeom>
              <a:avLst/>
              <a:gdLst/>
              <a:ahLst/>
              <a:cxnLst>
                <a:cxn ang="0">
                  <a:pos x="37" y="2"/>
                </a:cxn>
                <a:cxn ang="0">
                  <a:pos x="26" y="4"/>
                </a:cxn>
                <a:cxn ang="0">
                  <a:pos x="13" y="3"/>
                </a:cxn>
                <a:cxn ang="0">
                  <a:pos x="1" y="2"/>
                </a:cxn>
                <a:cxn ang="0">
                  <a:pos x="35" y="8"/>
                </a:cxn>
                <a:cxn ang="0">
                  <a:pos x="37" y="2"/>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prstDash val="solid"/>
              <a:round/>
              <a:headEnd/>
              <a:tailEnd/>
            </a:ln>
          </p:spPr>
          <p:txBody>
            <a:bodyPr/>
            <a:lstStyle/>
            <a:p>
              <a:endParaRPr lang="zh-CN" altLang="en-US"/>
            </a:p>
          </p:txBody>
        </p:sp>
        <p:sp>
          <p:nvSpPr>
            <p:cNvPr id="763096" name="Freeform 216"/>
            <p:cNvSpPr>
              <a:spLocks/>
            </p:cNvSpPr>
            <p:nvPr userDrawn="1"/>
          </p:nvSpPr>
          <p:spPr bwMode="auto">
            <a:xfrm>
              <a:off x="859" y="3386"/>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prstDash val="solid"/>
              <a:round/>
              <a:headEnd/>
              <a:tailEnd/>
            </a:ln>
          </p:spPr>
          <p:txBody>
            <a:bodyPr/>
            <a:lstStyle/>
            <a:p>
              <a:endParaRPr lang="zh-CN" altLang="en-US"/>
            </a:p>
          </p:txBody>
        </p:sp>
        <p:sp>
          <p:nvSpPr>
            <p:cNvPr id="763097" name="Freeform 217"/>
            <p:cNvSpPr>
              <a:spLocks/>
            </p:cNvSpPr>
            <p:nvPr userDrawn="1"/>
          </p:nvSpPr>
          <p:spPr bwMode="auto">
            <a:xfrm>
              <a:off x="996" y="3305"/>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prstDash val="solid"/>
              <a:round/>
              <a:headEnd/>
              <a:tailEnd/>
            </a:ln>
          </p:spPr>
          <p:txBody>
            <a:bodyPr/>
            <a:lstStyle/>
            <a:p>
              <a:endParaRPr lang="zh-CN" altLang="en-US"/>
            </a:p>
          </p:txBody>
        </p:sp>
      </p:grpSp>
      <p:sp>
        <p:nvSpPr>
          <p:cNvPr id="763262" name="Rectangle 382"/>
          <p:cNvSpPr>
            <a:spLocks noChangeArrowheads="1"/>
          </p:cNvSpPr>
          <p:nvPr userDrawn="1"/>
        </p:nvSpPr>
        <p:spPr bwMode="auto">
          <a:xfrm>
            <a:off x="0" y="0"/>
            <a:ext cx="9158288" cy="6900863"/>
          </a:xfrm>
          <a:prstGeom prst="rect">
            <a:avLst/>
          </a:prstGeom>
          <a:solidFill>
            <a:srgbClr val="FFFFFF"/>
          </a:solidFill>
          <a:ln w="12700">
            <a:solidFill>
              <a:schemeClr val="bg1"/>
            </a:solidFill>
            <a:miter lim="800000"/>
            <a:headEnd/>
            <a:tailEnd/>
          </a:ln>
          <a:effectLst/>
        </p:spPr>
        <p:txBody>
          <a:bodyPr wrap="none" anchor="ctr"/>
          <a:lstStyle/>
          <a:p>
            <a:endParaRPr lang="zh-CN" altLang="en-US"/>
          </a:p>
        </p:txBody>
      </p:sp>
      <p:grpSp>
        <p:nvGrpSpPr>
          <p:cNvPr id="763195" name="Group 3"/>
          <p:cNvGrpSpPr>
            <a:grpSpLocks/>
          </p:cNvGrpSpPr>
          <p:nvPr userDrawn="1"/>
        </p:nvGrpSpPr>
        <p:grpSpPr bwMode="auto">
          <a:xfrm>
            <a:off x="0" y="6270171"/>
            <a:ext cx="9140825" cy="587829"/>
            <a:chOff x="0" y="0"/>
            <a:chExt cx="3829" cy="1431"/>
          </a:xfrm>
        </p:grpSpPr>
        <p:grpSp>
          <p:nvGrpSpPr>
            <p:cNvPr id="763196" name="Group 4"/>
            <p:cNvGrpSpPr>
              <a:grpSpLocks/>
            </p:cNvGrpSpPr>
            <p:nvPr/>
          </p:nvGrpSpPr>
          <p:grpSpPr bwMode="auto">
            <a:xfrm>
              <a:off x="1914" y="0"/>
              <a:ext cx="1915" cy="1431"/>
              <a:chOff x="0" y="0"/>
              <a:chExt cx="2622" cy="1882"/>
            </a:xfrm>
          </p:grpSpPr>
          <p:sp>
            <p:nvSpPr>
              <p:cNvPr id="2053" name="Line 17"/>
              <p:cNvSpPr>
                <a:spLocks noChangeShapeType="1"/>
              </p:cNvSpPr>
              <p:nvPr/>
            </p:nvSpPr>
            <p:spPr bwMode="auto">
              <a:xfrm>
                <a:off x="0" y="0"/>
                <a:ext cx="2622" cy="1431"/>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54" name="Line 18"/>
              <p:cNvSpPr>
                <a:spLocks noChangeShapeType="1"/>
              </p:cNvSpPr>
              <p:nvPr/>
            </p:nvSpPr>
            <p:spPr bwMode="auto">
              <a:xfrm>
                <a:off x="0" y="0"/>
                <a:ext cx="2622" cy="1688"/>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55" name="Line 19"/>
              <p:cNvSpPr>
                <a:spLocks noChangeShapeType="1"/>
              </p:cNvSpPr>
              <p:nvPr/>
            </p:nvSpPr>
            <p:spPr bwMode="auto">
              <a:xfrm>
                <a:off x="0" y="0"/>
                <a:ext cx="2487" cy="1882"/>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56" name="Line 20"/>
              <p:cNvSpPr>
                <a:spLocks noChangeShapeType="1"/>
              </p:cNvSpPr>
              <p:nvPr/>
            </p:nvSpPr>
            <p:spPr bwMode="auto">
              <a:xfrm>
                <a:off x="0" y="0"/>
                <a:ext cx="2083" cy="1882"/>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57" name="Line 21"/>
              <p:cNvSpPr>
                <a:spLocks noChangeShapeType="1"/>
              </p:cNvSpPr>
              <p:nvPr/>
            </p:nvSpPr>
            <p:spPr bwMode="auto">
              <a:xfrm>
                <a:off x="0" y="0"/>
                <a:ext cx="1704" cy="1882"/>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58" name="Line 22"/>
              <p:cNvSpPr>
                <a:spLocks noChangeShapeType="1"/>
              </p:cNvSpPr>
              <p:nvPr/>
            </p:nvSpPr>
            <p:spPr bwMode="auto">
              <a:xfrm>
                <a:off x="0" y="0"/>
                <a:ext cx="1322" cy="1882"/>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59" name="Line 23"/>
              <p:cNvSpPr>
                <a:spLocks noChangeShapeType="1"/>
              </p:cNvSpPr>
              <p:nvPr/>
            </p:nvSpPr>
            <p:spPr bwMode="auto">
              <a:xfrm>
                <a:off x="0" y="0"/>
                <a:ext cx="986" cy="1882"/>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60" name="Line 24"/>
              <p:cNvSpPr>
                <a:spLocks noChangeShapeType="1"/>
              </p:cNvSpPr>
              <p:nvPr/>
            </p:nvSpPr>
            <p:spPr bwMode="auto">
              <a:xfrm>
                <a:off x="0" y="0"/>
                <a:ext cx="651" cy="1882"/>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61" name="Line 25"/>
              <p:cNvSpPr>
                <a:spLocks noChangeShapeType="1"/>
              </p:cNvSpPr>
              <p:nvPr/>
            </p:nvSpPr>
            <p:spPr bwMode="auto">
              <a:xfrm>
                <a:off x="0" y="0"/>
                <a:ext cx="314" cy="1882"/>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62" name="Line 26"/>
              <p:cNvSpPr>
                <a:spLocks noChangeShapeType="1"/>
              </p:cNvSpPr>
              <p:nvPr/>
            </p:nvSpPr>
            <p:spPr bwMode="auto">
              <a:xfrm>
                <a:off x="0" y="0"/>
                <a:ext cx="0" cy="1882"/>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63" name="Line 27"/>
              <p:cNvSpPr>
                <a:spLocks noChangeShapeType="1"/>
              </p:cNvSpPr>
              <p:nvPr/>
            </p:nvSpPr>
            <p:spPr bwMode="auto">
              <a:xfrm>
                <a:off x="0" y="0"/>
                <a:ext cx="2622" cy="1239"/>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64" name="Line 28"/>
              <p:cNvSpPr>
                <a:spLocks noChangeShapeType="1"/>
              </p:cNvSpPr>
              <p:nvPr/>
            </p:nvSpPr>
            <p:spPr bwMode="auto">
              <a:xfrm>
                <a:off x="0" y="0"/>
                <a:ext cx="2622" cy="1068"/>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65" name="Line 29"/>
              <p:cNvSpPr>
                <a:spLocks noChangeShapeType="1"/>
              </p:cNvSpPr>
              <p:nvPr/>
            </p:nvSpPr>
            <p:spPr bwMode="auto">
              <a:xfrm>
                <a:off x="0" y="0"/>
                <a:ext cx="2622" cy="920"/>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66" name="Line 30"/>
              <p:cNvSpPr>
                <a:spLocks noChangeShapeType="1"/>
              </p:cNvSpPr>
              <p:nvPr/>
            </p:nvSpPr>
            <p:spPr bwMode="auto">
              <a:xfrm>
                <a:off x="0" y="0"/>
                <a:ext cx="2622" cy="770"/>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67" name="Line 31"/>
              <p:cNvSpPr>
                <a:spLocks noChangeShapeType="1"/>
              </p:cNvSpPr>
              <p:nvPr/>
            </p:nvSpPr>
            <p:spPr bwMode="auto">
              <a:xfrm>
                <a:off x="23" y="0"/>
                <a:ext cx="2599" cy="643"/>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68" name="Line 32"/>
              <p:cNvSpPr>
                <a:spLocks noChangeShapeType="1"/>
              </p:cNvSpPr>
              <p:nvPr/>
            </p:nvSpPr>
            <p:spPr bwMode="auto">
              <a:xfrm>
                <a:off x="0" y="0"/>
                <a:ext cx="2622" cy="513"/>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69" name="Line 33"/>
              <p:cNvSpPr>
                <a:spLocks noChangeShapeType="1"/>
              </p:cNvSpPr>
              <p:nvPr/>
            </p:nvSpPr>
            <p:spPr bwMode="auto">
              <a:xfrm>
                <a:off x="0" y="0"/>
                <a:ext cx="2622" cy="404"/>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70" name="Line 34"/>
              <p:cNvSpPr>
                <a:spLocks noChangeShapeType="1"/>
              </p:cNvSpPr>
              <p:nvPr/>
            </p:nvSpPr>
            <p:spPr bwMode="auto">
              <a:xfrm>
                <a:off x="0" y="0"/>
                <a:ext cx="2622" cy="298"/>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71" name="Line 35"/>
              <p:cNvSpPr>
                <a:spLocks noChangeShapeType="1"/>
              </p:cNvSpPr>
              <p:nvPr/>
            </p:nvSpPr>
            <p:spPr bwMode="auto">
              <a:xfrm>
                <a:off x="0" y="0"/>
                <a:ext cx="2622" cy="213"/>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72" name="Line 36"/>
              <p:cNvSpPr>
                <a:spLocks noChangeShapeType="1"/>
              </p:cNvSpPr>
              <p:nvPr/>
            </p:nvSpPr>
            <p:spPr bwMode="auto">
              <a:xfrm>
                <a:off x="0" y="0"/>
                <a:ext cx="2622" cy="127"/>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73" name="Line 37"/>
              <p:cNvSpPr>
                <a:spLocks noChangeShapeType="1"/>
              </p:cNvSpPr>
              <p:nvPr/>
            </p:nvSpPr>
            <p:spPr bwMode="auto">
              <a:xfrm>
                <a:off x="0" y="0"/>
                <a:ext cx="2622" cy="62"/>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grpSp>
        <p:grpSp>
          <p:nvGrpSpPr>
            <p:cNvPr id="763218" name="Group 26"/>
            <p:cNvGrpSpPr>
              <a:grpSpLocks/>
            </p:cNvGrpSpPr>
            <p:nvPr/>
          </p:nvGrpSpPr>
          <p:grpSpPr bwMode="auto">
            <a:xfrm>
              <a:off x="0" y="0"/>
              <a:ext cx="1914" cy="1431"/>
              <a:chOff x="0" y="0"/>
              <a:chExt cx="2619" cy="1882"/>
            </a:xfrm>
          </p:grpSpPr>
          <p:sp>
            <p:nvSpPr>
              <p:cNvPr id="2075" name="Line 39"/>
              <p:cNvSpPr>
                <a:spLocks noChangeShapeType="1"/>
              </p:cNvSpPr>
              <p:nvPr/>
            </p:nvSpPr>
            <p:spPr bwMode="auto">
              <a:xfrm flipH="1">
                <a:off x="0" y="0"/>
                <a:ext cx="2619" cy="0"/>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76" name="Line 40"/>
              <p:cNvSpPr>
                <a:spLocks noChangeShapeType="1"/>
              </p:cNvSpPr>
              <p:nvPr/>
            </p:nvSpPr>
            <p:spPr bwMode="auto">
              <a:xfrm flipH="1">
                <a:off x="0" y="0"/>
                <a:ext cx="2619" cy="1431"/>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77" name="Line 41"/>
              <p:cNvSpPr>
                <a:spLocks noChangeShapeType="1"/>
              </p:cNvSpPr>
              <p:nvPr/>
            </p:nvSpPr>
            <p:spPr bwMode="auto">
              <a:xfrm flipH="1">
                <a:off x="0" y="0"/>
                <a:ext cx="2619" cy="1688"/>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78" name="Line 42"/>
              <p:cNvSpPr>
                <a:spLocks noChangeShapeType="1"/>
              </p:cNvSpPr>
              <p:nvPr/>
            </p:nvSpPr>
            <p:spPr bwMode="auto">
              <a:xfrm flipH="1">
                <a:off x="136" y="0"/>
                <a:ext cx="2483" cy="1882"/>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79" name="Line 43"/>
              <p:cNvSpPr>
                <a:spLocks noChangeShapeType="1"/>
              </p:cNvSpPr>
              <p:nvPr/>
            </p:nvSpPr>
            <p:spPr bwMode="auto">
              <a:xfrm flipH="1">
                <a:off x="539" y="0"/>
                <a:ext cx="2080" cy="1882"/>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80" name="Line 44"/>
              <p:cNvSpPr>
                <a:spLocks noChangeShapeType="1"/>
              </p:cNvSpPr>
              <p:nvPr/>
            </p:nvSpPr>
            <p:spPr bwMode="auto">
              <a:xfrm flipH="1">
                <a:off x="918" y="0"/>
                <a:ext cx="1701" cy="1882"/>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81" name="Line 45"/>
              <p:cNvSpPr>
                <a:spLocks noChangeShapeType="1"/>
              </p:cNvSpPr>
              <p:nvPr/>
            </p:nvSpPr>
            <p:spPr bwMode="auto">
              <a:xfrm flipH="1">
                <a:off x="1298" y="0"/>
                <a:ext cx="1320" cy="1882"/>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82" name="Line 46"/>
              <p:cNvSpPr>
                <a:spLocks noChangeShapeType="1"/>
              </p:cNvSpPr>
              <p:nvPr/>
            </p:nvSpPr>
            <p:spPr bwMode="auto">
              <a:xfrm flipH="1">
                <a:off x="1637" y="0"/>
                <a:ext cx="982" cy="1882"/>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83" name="Line 47"/>
              <p:cNvSpPr>
                <a:spLocks noChangeShapeType="1"/>
              </p:cNvSpPr>
              <p:nvPr/>
            </p:nvSpPr>
            <p:spPr bwMode="auto">
              <a:xfrm flipH="1">
                <a:off x="1971" y="0"/>
                <a:ext cx="648" cy="1882"/>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84" name="Line 48"/>
              <p:cNvSpPr>
                <a:spLocks noChangeShapeType="1"/>
              </p:cNvSpPr>
              <p:nvPr/>
            </p:nvSpPr>
            <p:spPr bwMode="auto">
              <a:xfrm flipH="1">
                <a:off x="2308" y="0"/>
                <a:ext cx="311" cy="1882"/>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85" name="Line 49"/>
              <p:cNvSpPr>
                <a:spLocks noChangeShapeType="1"/>
              </p:cNvSpPr>
              <p:nvPr/>
            </p:nvSpPr>
            <p:spPr bwMode="auto">
              <a:xfrm flipH="1">
                <a:off x="0" y="0"/>
                <a:ext cx="2619" cy="1239"/>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86" name="Line 50"/>
              <p:cNvSpPr>
                <a:spLocks noChangeShapeType="1"/>
              </p:cNvSpPr>
              <p:nvPr/>
            </p:nvSpPr>
            <p:spPr bwMode="auto">
              <a:xfrm flipH="1">
                <a:off x="0" y="0"/>
                <a:ext cx="2619" cy="1068"/>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87" name="Line 51"/>
              <p:cNvSpPr>
                <a:spLocks noChangeShapeType="1"/>
              </p:cNvSpPr>
              <p:nvPr/>
            </p:nvSpPr>
            <p:spPr bwMode="auto">
              <a:xfrm flipH="1">
                <a:off x="0" y="0"/>
                <a:ext cx="2619" cy="920"/>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88" name="Line 52"/>
              <p:cNvSpPr>
                <a:spLocks noChangeShapeType="1"/>
              </p:cNvSpPr>
              <p:nvPr/>
            </p:nvSpPr>
            <p:spPr bwMode="auto">
              <a:xfrm flipH="1">
                <a:off x="0" y="0"/>
                <a:ext cx="2619" cy="770"/>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89" name="Line 53"/>
              <p:cNvSpPr>
                <a:spLocks noChangeShapeType="1"/>
              </p:cNvSpPr>
              <p:nvPr/>
            </p:nvSpPr>
            <p:spPr bwMode="auto">
              <a:xfrm flipH="1">
                <a:off x="0" y="0"/>
                <a:ext cx="2597" cy="643"/>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90" name="Line 54"/>
              <p:cNvSpPr>
                <a:spLocks noChangeShapeType="1"/>
              </p:cNvSpPr>
              <p:nvPr/>
            </p:nvSpPr>
            <p:spPr bwMode="auto">
              <a:xfrm flipH="1">
                <a:off x="0" y="0"/>
                <a:ext cx="2619" cy="513"/>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91" name="Line 55"/>
              <p:cNvSpPr>
                <a:spLocks noChangeShapeType="1"/>
              </p:cNvSpPr>
              <p:nvPr/>
            </p:nvSpPr>
            <p:spPr bwMode="auto">
              <a:xfrm flipH="1">
                <a:off x="0" y="0"/>
                <a:ext cx="2619" cy="404"/>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92" name="Line 56"/>
              <p:cNvSpPr>
                <a:spLocks noChangeShapeType="1"/>
              </p:cNvSpPr>
              <p:nvPr/>
            </p:nvSpPr>
            <p:spPr bwMode="auto">
              <a:xfrm flipH="1">
                <a:off x="0" y="0"/>
                <a:ext cx="2619" cy="298"/>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93" name="Line 57"/>
              <p:cNvSpPr>
                <a:spLocks noChangeShapeType="1"/>
              </p:cNvSpPr>
              <p:nvPr/>
            </p:nvSpPr>
            <p:spPr bwMode="auto">
              <a:xfrm flipH="1">
                <a:off x="0" y="0"/>
                <a:ext cx="2619" cy="213"/>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94" name="Line 58"/>
              <p:cNvSpPr>
                <a:spLocks noChangeShapeType="1"/>
              </p:cNvSpPr>
              <p:nvPr/>
            </p:nvSpPr>
            <p:spPr bwMode="auto">
              <a:xfrm flipH="1">
                <a:off x="0" y="0"/>
                <a:ext cx="2619" cy="127"/>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95" name="Line 59"/>
              <p:cNvSpPr>
                <a:spLocks noChangeShapeType="1"/>
              </p:cNvSpPr>
              <p:nvPr/>
            </p:nvSpPr>
            <p:spPr bwMode="auto">
              <a:xfrm flipH="1">
                <a:off x="0" y="0"/>
                <a:ext cx="2619" cy="62"/>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grpSp>
        <p:grpSp>
          <p:nvGrpSpPr>
            <p:cNvPr id="763240" name="Group 48"/>
            <p:cNvGrpSpPr>
              <a:grpSpLocks/>
            </p:cNvGrpSpPr>
            <p:nvPr/>
          </p:nvGrpSpPr>
          <p:grpSpPr bwMode="auto">
            <a:xfrm>
              <a:off x="0" y="15"/>
              <a:ext cx="3829" cy="1220"/>
              <a:chOff x="0" y="0"/>
              <a:chExt cx="5241" cy="1605"/>
            </a:xfrm>
          </p:grpSpPr>
          <p:grpSp>
            <p:nvGrpSpPr>
              <p:cNvPr id="763241" name="Group 49"/>
              <p:cNvGrpSpPr>
                <a:grpSpLocks/>
              </p:cNvGrpSpPr>
              <p:nvPr/>
            </p:nvGrpSpPr>
            <p:grpSpPr bwMode="auto">
              <a:xfrm>
                <a:off x="0" y="906"/>
                <a:ext cx="5241" cy="699"/>
                <a:chOff x="0" y="0"/>
                <a:chExt cx="5241" cy="699"/>
              </a:xfrm>
            </p:grpSpPr>
            <p:sp>
              <p:nvSpPr>
                <p:cNvPr id="2098" name="Line 62"/>
                <p:cNvSpPr>
                  <a:spLocks noChangeShapeType="1"/>
                </p:cNvSpPr>
                <p:nvPr/>
              </p:nvSpPr>
              <p:spPr bwMode="auto">
                <a:xfrm>
                  <a:off x="0" y="700"/>
                  <a:ext cx="5241" cy="0"/>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099" name="Line 63"/>
                <p:cNvSpPr>
                  <a:spLocks noChangeShapeType="1"/>
                </p:cNvSpPr>
                <p:nvPr/>
              </p:nvSpPr>
              <p:spPr bwMode="auto">
                <a:xfrm>
                  <a:off x="0" y="441"/>
                  <a:ext cx="5241" cy="0"/>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100" name="Line 64"/>
                <p:cNvSpPr>
                  <a:spLocks noChangeShapeType="1"/>
                </p:cNvSpPr>
                <p:nvPr/>
              </p:nvSpPr>
              <p:spPr bwMode="auto">
                <a:xfrm>
                  <a:off x="0" y="207"/>
                  <a:ext cx="5239" cy="0"/>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101" name="Line 65"/>
                <p:cNvSpPr>
                  <a:spLocks noChangeShapeType="1"/>
                </p:cNvSpPr>
                <p:nvPr/>
              </p:nvSpPr>
              <p:spPr bwMode="auto">
                <a:xfrm>
                  <a:off x="0" y="0"/>
                  <a:ext cx="5239" cy="0"/>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grpSp>
          <p:grpSp>
            <p:nvGrpSpPr>
              <p:cNvPr id="763246" name="Group 54"/>
              <p:cNvGrpSpPr>
                <a:grpSpLocks/>
              </p:cNvGrpSpPr>
              <p:nvPr/>
            </p:nvGrpSpPr>
            <p:grpSpPr bwMode="auto">
              <a:xfrm>
                <a:off x="0" y="0"/>
                <a:ext cx="5241" cy="728"/>
                <a:chOff x="0" y="0"/>
                <a:chExt cx="5241" cy="728"/>
              </a:xfrm>
            </p:grpSpPr>
            <p:sp>
              <p:nvSpPr>
                <p:cNvPr id="2103" name="Line 67"/>
                <p:cNvSpPr>
                  <a:spLocks noChangeShapeType="1"/>
                </p:cNvSpPr>
                <p:nvPr/>
              </p:nvSpPr>
              <p:spPr bwMode="auto">
                <a:xfrm>
                  <a:off x="0" y="732"/>
                  <a:ext cx="5241" cy="0"/>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104" name="Line 68"/>
                <p:cNvSpPr>
                  <a:spLocks noChangeShapeType="1"/>
                </p:cNvSpPr>
                <p:nvPr/>
              </p:nvSpPr>
              <p:spPr bwMode="auto">
                <a:xfrm flipV="1">
                  <a:off x="0" y="561"/>
                  <a:ext cx="5241" cy="0"/>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105" name="Line 69"/>
                <p:cNvSpPr>
                  <a:spLocks noChangeShapeType="1"/>
                </p:cNvSpPr>
                <p:nvPr/>
              </p:nvSpPr>
              <p:spPr bwMode="auto">
                <a:xfrm>
                  <a:off x="0" y="406"/>
                  <a:ext cx="5241" cy="3"/>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106" name="Line 70"/>
                <p:cNvSpPr>
                  <a:spLocks noChangeShapeType="1"/>
                </p:cNvSpPr>
                <p:nvPr/>
              </p:nvSpPr>
              <p:spPr bwMode="auto">
                <a:xfrm>
                  <a:off x="0" y="278"/>
                  <a:ext cx="5217" cy="0"/>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107" name="Line 71"/>
                <p:cNvSpPr>
                  <a:spLocks noChangeShapeType="1"/>
                </p:cNvSpPr>
                <p:nvPr/>
              </p:nvSpPr>
              <p:spPr bwMode="auto">
                <a:xfrm flipV="1">
                  <a:off x="0" y="172"/>
                  <a:ext cx="5241" cy="5"/>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108" name="Line 72"/>
                <p:cNvSpPr>
                  <a:spLocks noChangeShapeType="1"/>
                </p:cNvSpPr>
                <p:nvPr/>
              </p:nvSpPr>
              <p:spPr bwMode="auto">
                <a:xfrm>
                  <a:off x="0" y="102"/>
                  <a:ext cx="5241" cy="5"/>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109" name="Line 73"/>
                <p:cNvSpPr>
                  <a:spLocks noChangeShapeType="1"/>
                </p:cNvSpPr>
                <p:nvPr/>
              </p:nvSpPr>
              <p:spPr bwMode="auto">
                <a:xfrm flipV="1">
                  <a:off x="0" y="66"/>
                  <a:ext cx="5241" cy="10"/>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110" name="Line 74"/>
                <p:cNvSpPr>
                  <a:spLocks noChangeShapeType="1"/>
                </p:cNvSpPr>
                <p:nvPr/>
              </p:nvSpPr>
              <p:spPr bwMode="auto">
                <a:xfrm>
                  <a:off x="23" y="22"/>
                  <a:ext cx="5218" cy="0"/>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sp>
              <p:nvSpPr>
                <p:cNvPr id="2111" name="Line 75"/>
                <p:cNvSpPr>
                  <a:spLocks noChangeShapeType="1"/>
                </p:cNvSpPr>
                <p:nvPr/>
              </p:nvSpPr>
              <p:spPr bwMode="auto">
                <a:xfrm>
                  <a:off x="0" y="1"/>
                  <a:ext cx="5241" cy="0"/>
                </a:xfrm>
                <a:prstGeom prst="line">
                  <a:avLst/>
                </a:prstGeom>
                <a:noFill/>
                <a:ln w="3175">
                  <a:solidFill>
                    <a:srgbClr val="DDDDDD"/>
                  </a:solidFill>
                  <a:round/>
                  <a:headEnd/>
                  <a:tailEnd/>
                </a:ln>
              </p:spPr>
              <p:txBody>
                <a:bodyPr wrap="none" anchor="ctr"/>
                <a:lstStyle/>
                <a:p>
                  <a:pPr algn="ctr">
                    <a:defRPr/>
                  </a:pPr>
                  <a:endParaRPr lang="zh-CN" altLang="en-US" sz="1800" b="1">
                    <a:latin typeface="Verdana" pitchFamily="34" charset="0"/>
                    <a:ea typeface="楷体_GB2312" pitchFamily="49" charset="-122"/>
                  </a:endParaRPr>
                </a:p>
              </p:txBody>
            </p:sp>
          </p:grpSp>
        </p:grpSp>
      </p:grpSp>
      <p:sp>
        <p:nvSpPr>
          <p:cNvPr id="763261" name="AutoShape 381"/>
          <p:cNvSpPr>
            <a:spLocks noChangeArrowheads="1"/>
          </p:cNvSpPr>
          <p:nvPr userDrawn="1"/>
        </p:nvSpPr>
        <p:spPr bwMode="gray">
          <a:xfrm>
            <a:off x="14288" y="534986"/>
            <a:ext cx="9144000" cy="838200"/>
          </a:xfrm>
          <a:prstGeom prst="roundRect">
            <a:avLst>
              <a:gd name="adj" fmla="val 16667"/>
            </a:avLst>
          </a:prstGeom>
          <a:blipFill>
            <a:blip r:embed="rId16" cstate="print"/>
            <a:tile tx="0" ty="0" sx="100000" sy="100000" flip="none" algn="tl"/>
          </a:blipFill>
          <a:ln w="12700" algn="ctr">
            <a:solidFill>
              <a:schemeClr val="bg1"/>
            </a:solidFill>
            <a:round/>
            <a:headEnd/>
            <a:tailEnd/>
          </a:ln>
          <a:effectLst/>
        </p:spPr>
        <p:txBody>
          <a:bodyPr wrap="none" anchor="ctr"/>
          <a:lstStyle/>
          <a:p>
            <a:endParaRPr lang="zh-CN" altLang="en-US">
              <a:solidFill>
                <a:schemeClr val="accent5">
                  <a:lumMod val="75000"/>
                  <a:alpha val="22000"/>
                </a:schemeClr>
              </a:solidFill>
            </a:endParaRPr>
          </a:p>
        </p:txBody>
      </p:sp>
      <p:pic>
        <p:nvPicPr>
          <p:cNvPr id="1280001" name="Picture 1" descr="E:\2014 DYS\学院管理\校徽\校标.jpg"/>
          <p:cNvPicPr>
            <a:picLocks noChangeAspect="1" noChangeArrowheads="1"/>
          </p:cNvPicPr>
          <p:nvPr userDrawn="1"/>
        </p:nvPicPr>
        <p:blipFill>
          <a:blip r:embed="rId17" cstate="print"/>
          <a:srcRect/>
          <a:stretch>
            <a:fillRect/>
          </a:stretch>
        </p:blipFill>
        <p:spPr bwMode="auto">
          <a:xfrm>
            <a:off x="0" y="0"/>
            <a:ext cx="581025" cy="552352"/>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SzPct val="85000"/>
        <a:buFont typeface="Wingdings" pitchFamily="2" charset="2"/>
        <a:buChar char="Ø"/>
        <a:defRPr sz="2800">
          <a:solidFill>
            <a:schemeClr val="tx1"/>
          </a:solidFill>
          <a:latin typeface="+mn-lt"/>
          <a:ea typeface="+mn-ea"/>
        </a:defRPr>
      </a:lvl2pPr>
      <a:lvl3pPr marL="1143000" indent="-228600" algn="l" rtl="0" fontAlgn="base">
        <a:spcBef>
          <a:spcPct val="20000"/>
        </a:spcBef>
        <a:spcAft>
          <a:spcPct val="0"/>
        </a:spcAft>
        <a:buClr>
          <a:schemeClr val="hlink"/>
        </a:buClr>
        <a:buSzPct val="95000"/>
        <a:buFont typeface="Wingdings 2" pitchFamily="18" charset="2"/>
        <a:buChar char="¡"/>
        <a:defRPr sz="2400">
          <a:solidFill>
            <a:schemeClr val="tx1"/>
          </a:solidFill>
          <a:latin typeface="+mn-lt"/>
          <a:ea typeface="+mn-ea"/>
        </a:defRPr>
      </a:lvl3pPr>
      <a:lvl4pPr marL="1600200" indent="-228600" algn="l" rtl="0" fontAlgn="base">
        <a:spcBef>
          <a:spcPct val="20000"/>
        </a:spcBef>
        <a:spcAft>
          <a:spcPct val="0"/>
        </a:spcAft>
        <a:buClr>
          <a:schemeClr val="tx2"/>
        </a:buClr>
        <a:buSzPct val="90000"/>
        <a:buFont typeface="Wingdings" pitchFamily="2" charset="2"/>
        <a:buChar char="Ø"/>
        <a:defRPr sz="2000">
          <a:solidFill>
            <a:schemeClr val="tx1"/>
          </a:solidFill>
          <a:latin typeface="+mn-lt"/>
          <a:ea typeface="+mn-ea"/>
        </a:defRPr>
      </a:lvl4pPr>
      <a:lvl5pPr marL="20574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5pPr>
      <a:lvl6pPr marL="25146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6pPr>
      <a:lvl7pPr marL="29718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7pPr>
      <a:lvl8pPr marL="34290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8pPr>
      <a:lvl9pPr marL="38862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oleObject" Target="../embeddings/oleObject1.bin"/><Relationship Id="rId4" Type="http://schemas.openxmlformats.org/officeDocument/2006/relationships/image" Target="../media/image10.jpeg"/><Relationship Id="rId9"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888897"/>
            <a:ext cx="8248649" cy="3354765"/>
          </a:xfrm>
          <a:prstGeom prst="rect">
            <a:avLst/>
          </a:prstGeom>
          <a:noFill/>
        </p:spPr>
        <p:txBody>
          <a:bodyPr wrap="square" rtlCol="0">
            <a:spAutoFit/>
          </a:bodyPr>
          <a:lstStyle/>
          <a:p>
            <a:endParaRPr lang="zh-CN" altLang="en-US" sz="3200" dirty="0" smtClean="0"/>
          </a:p>
          <a:p>
            <a:pPr algn="ctr">
              <a:lnSpc>
                <a:spcPct val="150000"/>
              </a:lnSpc>
            </a:pPr>
            <a:r>
              <a:rPr lang="zh-CN" altLang="en-US" sz="4000" b="1" dirty="0" smtClean="0">
                <a:effectLst>
                  <a:outerShdw blurRad="38100" dist="38100" dir="2700000" algn="tl">
                    <a:srgbClr val="000000">
                      <a:alpha val="43137"/>
                    </a:srgbClr>
                  </a:outerShdw>
                </a:effectLst>
              </a:rPr>
              <a:t>东华大学</a:t>
            </a:r>
          </a:p>
          <a:p>
            <a:pPr algn="ctr"/>
            <a:r>
              <a:rPr lang="zh-CN" altLang="en-US" sz="3200" b="1" dirty="0" smtClean="0">
                <a:effectLst>
                  <a:outerShdw blurRad="38100" dist="38100" dir="2700000" algn="tl">
                    <a:srgbClr val="000000">
                      <a:alpha val="43137"/>
                    </a:srgbClr>
                  </a:outerShdw>
                </a:effectLst>
              </a:rPr>
              <a:t>信息科学与技术学院</a:t>
            </a:r>
            <a:endParaRPr lang="en-US" altLang="zh-CN" sz="3200" b="1" dirty="0" smtClean="0">
              <a:effectLst>
                <a:outerShdw blurRad="38100" dist="38100" dir="2700000" algn="tl">
                  <a:srgbClr val="000000">
                    <a:alpha val="43137"/>
                  </a:srgbClr>
                </a:outerShdw>
              </a:effectLst>
            </a:endParaRPr>
          </a:p>
          <a:p>
            <a:pPr algn="ctr"/>
            <a:endParaRPr lang="zh-CN" altLang="en-US" sz="3200" b="1" dirty="0" smtClean="0">
              <a:effectLst>
                <a:outerShdw blurRad="38100" dist="38100" dir="2700000" algn="tl">
                  <a:srgbClr val="000000">
                    <a:alpha val="43137"/>
                  </a:srgbClr>
                </a:outerShdw>
              </a:effectLst>
            </a:endParaRPr>
          </a:p>
          <a:p>
            <a:pPr algn="ctr"/>
            <a:r>
              <a:rPr lang="en-US" sz="3200" b="1" dirty="0" smtClean="0">
                <a:effectLst>
                  <a:outerShdw blurRad="38100" dist="38100" dir="2700000" algn="tl">
                    <a:srgbClr val="000000">
                      <a:alpha val="43137"/>
                    </a:srgbClr>
                  </a:outerShdw>
                </a:effectLst>
              </a:rPr>
              <a:t>DONGHUA UNIVERSITY</a:t>
            </a:r>
            <a:endParaRPr lang="zh-CN" altLang="en-US" sz="3200" b="1" dirty="0" smtClean="0">
              <a:effectLst>
                <a:outerShdw blurRad="38100" dist="38100" dir="2700000" algn="tl">
                  <a:srgbClr val="000000">
                    <a:alpha val="43137"/>
                  </a:srgbClr>
                </a:outerShdw>
              </a:effectLst>
            </a:endParaRPr>
          </a:p>
          <a:p>
            <a:pPr algn="ctr"/>
            <a:r>
              <a:rPr lang="en-US" sz="2400" b="1" dirty="0" smtClean="0">
                <a:effectLst>
                  <a:outerShdw blurRad="38100" dist="38100" dir="2700000" algn="tl">
                    <a:srgbClr val="000000">
                      <a:alpha val="43137"/>
                    </a:srgbClr>
                  </a:outerShdw>
                </a:effectLst>
              </a:rPr>
              <a:t>College of Information Sciences and Technology</a:t>
            </a:r>
            <a:endParaRPr lang="zh-CN" altLang="en-US" sz="2400" b="1" dirty="0">
              <a:effectLst>
                <a:outerShdw blurRad="38100" dist="38100" dir="2700000" algn="tl">
                  <a:srgbClr val="000000">
                    <a:alpha val="43137"/>
                  </a:srgbClr>
                </a:outerShdw>
              </a:effectLst>
            </a:endParaRPr>
          </a:p>
        </p:txBody>
      </p:sp>
      <p:pic>
        <p:nvPicPr>
          <p:cNvPr id="1307649" name="Picture 1" descr="E:\学院宣传册\东华图片\东华大学松江校区远景.jpg"/>
          <p:cNvPicPr>
            <a:picLocks noChangeAspect="1" noChangeArrowheads="1"/>
          </p:cNvPicPr>
          <p:nvPr/>
        </p:nvPicPr>
        <p:blipFill>
          <a:blip r:embed="rId2" cstate="print"/>
          <a:srcRect/>
          <a:stretch>
            <a:fillRect/>
          </a:stretch>
        </p:blipFill>
        <p:spPr bwMode="auto">
          <a:xfrm>
            <a:off x="542261" y="4565547"/>
            <a:ext cx="3048000" cy="1590675"/>
          </a:xfrm>
          <a:prstGeom prst="rect">
            <a:avLst/>
          </a:prstGeom>
          <a:ln>
            <a:noFill/>
          </a:ln>
          <a:effectLst>
            <a:softEdge rad="112500"/>
          </a:effectLst>
        </p:spPr>
      </p:pic>
      <p:pic>
        <p:nvPicPr>
          <p:cNvPr id="1307650" name="Picture 2" descr="E:\学院宣传册\东华图片\横二.jpg"/>
          <p:cNvPicPr>
            <a:picLocks noChangeAspect="1" noChangeArrowheads="1"/>
          </p:cNvPicPr>
          <p:nvPr/>
        </p:nvPicPr>
        <p:blipFill>
          <a:blip r:embed="rId3" cstate="print"/>
          <a:srcRect/>
          <a:stretch>
            <a:fillRect/>
          </a:stretch>
        </p:blipFill>
        <p:spPr bwMode="auto">
          <a:xfrm>
            <a:off x="3731806" y="4543937"/>
            <a:ext cx="2424445" cy="1612285"/>
          </a:xfrm>
          <a:prstGeom prst="rect">
            <a:avLst/>
          </a:prstGeom>
          <a:ln>
            <a:noFill/>
          </a:ln>
          <a:effectLst>
            <a:softEdge rad="112500"/>
          </a:effectLst>
        </p:spPr>
      </p:pic>
      <p:pic>
        <p:nvPicPr>
          <p:cNvPr id="1307651" name="Picture 3" descr="E:\学院宣传册\东华图片\横一.jpg"/>
          <p:cNvPicPr>
            <a:picLocks noChangeAspect="1" noChangeArrowheads="1"/>
          </p:cNvPicPr>
          <p:nvPr/>
        </p:nvPicPr>
        <p:blipFill>
          <a:blip r:embed="rId4" cstate="print"/>
          <a:srcRect/>
          <a:stretch>
            <a:fillRect/>
          </a:stretch>
        </p:blipFill>
        <p:spPr bwMode="auto">
          <a:xfrm>
            <a:off x="6233264" y="4539237"/>
            <a:ext cx="2432272" cy="1616985"/>
          </a:xfrm>
          <a:prstGeom prst="rect">
            <a:avLst/>
          </a:prstGeom>
          <a:ln>
            <a:noFill/>
          </a:ln>
          <a:effectLst>
            <a:softEdge rad="112500"/>
          </a:effectLst>
        </p:spPr>
      </p:pic>
      <p:sp>
        <p:nvSpPr>
          <p:cNvPr id="7" name="TextBox 6"/>
          <p:cNvSpPr txBox="1"/>
          <p:nvPr/>
        </p:nvSpPr>
        <p:spPr>
          <a:xfrm>
            <a:off x="776177" y="776177"/>
            <a:ext cx="7378996" cy="400110"/>
          </a:xfrm>
          <a:prstGeom prst="rect">
            <a:avLst/>
          </a:prstGeom>
          <a:noFill/>
        </p:spPr>
        <p:txBody>
          <a:bodyPr wrap="square" rtlCol="0">
            <a:spAutoFit/>
          </a:bodyPr>
          <a:lstStyle/>
          <a:p>
            <a:r>
              <a:rPr lang="zh-CN" altLang="en-US" sz="2000" b="1" dirty="0" smtClean="0"/>
              <a:t>“</a:t>
            </a:r>
            <a:r>
              <a:rPr lang="en-US" sz="2000" b="1" dirty="0" smtClean="0"/>
              <a:t>211</a:t>
            </a:r>
            <a:r>
              <a:rPr lang="zh-CN" altLang="en-US" sz="2000" b="1" dirty="0" smtClean="0"/>
              <a:t>工程”国家重点建设的高等院校（原中国纺织大学）</a:t>
            </a:r>
            <a:endParaRPr lang="zh-CN" altLang="en-US" sz="2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748066" y="588053"/>
            <a:ext cx="5659438" cy="7794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4000" b="1" kern="0" dirty="0" smtClean="0">
                <a:latin typeface="Times New Roman" pitchFamily="18" charset="0"/>
                <a:ea typeface="黑体" pitchFamily="2" charset="-122"/>
                <a:cs typeface="+mj-cs"/>
              </a:rPr>
              <a:t>7</a:t>
            </a:r>
            <a:r>
              <a:rPr kumimoji="0" lang="en-US" altLang="zh-CN" sz="4000" b="1" i="0" u="none" strike="noStrike" kern="0" cap="none" spc="0" normalizeH="0" baseline="0" noProof="0" dirty="0" smtClean="0">
                <a:ln>
                  <a:noFill/>
                </a:ln>
                <a:solidFill>
                  <a:schemeClr val="tx1"/>
                </a:solidFill>
                <a:effectLst/>
                <a:uLnTx/>
                <a:uFillTx/>
                <a:latin typeface="Times New Roman" pitchFamily="18" charset="0"/>
                <a:ea typeface="黑体" pitchFamily="2" charset="-122"/>
                <a:cs typeface="+mj-cs"/>
              </a:rPr>
              <a:t>. </a:t>
            </a:r>
            <a:r>
              <a:rPr kumimoji="0" lang="zh-CN" altLang="en-US" sz="4000" b="1" i="0" u="none" strike="noStrike" kern="0" cap="none" spc="0" normalizeH="0" baseline="0" noProof="0" dirty="0" smtClean="0">
                <a:ln>
                  <a:noFill/>
                </a:ln>
                <a:solidFill>
                  <a:schemeClr val="tx1"/>
                </a:solidFill>
                <a:effectLst/>
                <a:uLnTx/>
                <a:uFillTx/>
                <a:latin typeface="Times New Roman" pitchFamily="18" charset="0"/>
                <a:ea typeface="黑体" pitchFamily="2" charset="-122"/>
                <a:cs typeface="+mj-cs"/>
              </a:rPr>
              <a:t>研究生招生专业</a:t>
            </a:r>
            <a:endParaRPr kumimoji="0" lang="zh-CN" altLang="en-US" sz="4000" b="1" i="0" u="none" strike="noStrike" kern="0" cap="none" spc="0" normalizeH="0" baseline="0" noProof="0" dirty="0">
              <a:ln>
                <a:noFill/>
              </a:ln>
              <a:solidFill>
                <a:schemeClr val="tx1"/>
              </a:solidFill>
              <a:effectLst/>
              <a:uLnTx/>
              <a:uFillTx/>
              <a:latin typeface="Times New Roman" pitchFamily="18" charset="0"/>
              <a:ea typeface="黑体" pitchFamily="2" charset="-122"/>
              <a:cs typeface="+mj-cs"/>
            </a:endParaRPr>
          </a:p>
        </p:txBody>
      </p:sp>
      <p:sp>
        <p:nvSpPr>
          <p:cNvPr id="8" name="TextBox 7"/>
          <p:cNvSpPr txBox="1"/>
          <p:nvPr/>
        </p:nvSpPr>
        <p:spPr>
          <a:xfrm>
            <a:off x="293298" y="1700416"/>
            <a:ext cx="3114136" cy="338554"/>
          </a:xfrm>
          <a:prstGeom prst="rect">
            <a:avLst/>
          </a:prstGeom>
          <a:noFill/>
        </p:spPr>
        <p:txBody>
          <a:bodyPr wrap="square" rtlCol="0">
            <a:spAutoFit/>
          </a:bodyPr>
          <a:lstStyle/>
          <a:p>
            <a:r>
              <a:rPr lang="zh-CN" altLang="en-US" sz="1600" u="sng" dirty="0" smtClean="0">
                <a:latin typeface="汉仪超粗圆简" pitchFamily="2" charset="-122"/>
                <a:ea typeface="汉仪超粗圆简" pitchFamily="2" charset="-122"/>
              </a:rPr>
              <a:t>学术型硕士研究生</a:t>
            </a:r>
            <a:endParaRPr lang="zh-CN" altLang="en-US" sz="1600" u="sng" dirty="0">
              <a:latin typeface="汉仪超粗圆简" pitchFamily="2" charset="-122"/>
              <a:ea typeface="汉仪超粗圆简" pitchFamily="2" charset="-122"/>
            </a:endParaRPr>
          </a:p>
        </p:txBody>
      </p:sp>
      <p:sp>
        <p:nvSpPr>
          <p:cNvPr id="9" name="TextBox 8"/>
          <p:cNvSpPr txBox="1"/>
          <p:nvPr/>
        </p:nvSpPr>
        <p:spPr>
          <a:xfrm>
            <a:off x="4856672" y="2136723"/>
            <a:ext cx="3648974" cy="4955203"/>
          </a:xfrm>
          <a:prstGeom prst="rect">
            <a:avLst/>
          </a:prstGeom>
          <a:noFill/>
        </p:spPr>
        <p:txBody>
          <a:bodyPr wrap="square" rtlCol="0">
            <a:spAutoFit/>
          </a:bodyPr>
          <a:lstStyle/>
          <a:p>
            <a:pPr fontAlgn="t"/>
            <a:r>
              <a:rPr lang="zh-CN" altLang="en-US" b="1" dirty="0" smtClean="0">
                <a:solidFill>
                  <a:srgbClr val="0070C0"/>
                </a:solidFill>
              </a:rPr>
              <a:t>一、电气工程（</a:t>
            </a:r>
            <a:r>
              <a:rPr lang="en-US" altLang="zh-CN" b="1" dirty="0" smtClean="0">
                <a:solidFill>
                  <a:srgbClr val="0070C0"/>
                </a:solidFill>
              </a:rPr>
              <a:t>085207</a:t>
            </a:r>
            <a:r>
              <a:rPr lang="zh-CN" altLang="en-US" b="1" dirty="0" smtClean="0">
                <a:solidFill>
                  <a:srgbClr val="0070C0"/>
                </a:solidFill>
              </a:rPr>
              <a:t>）（</a:t>
            </a:r>
            <a:r>
              <a:rPr lang="en-US" altLang="zh-CN" b="1" dirty="0" smtClean="0">
                <a:solidFill>
                  <a:srgbClr val="0070C0"/>
                </a:solidFill>
              </a:rPr>
              <a:t>16</a:t>
            </a:r>
            <a:r>
              <a:rPr lang="zh-CN" altLang="en-US" b="1" dirty="0" smtClean="0">
                <a:solidFill>
                  <a:srgbClr val="0070C0"/>
                </a:solidFill>
              </a:rPr>
              <a:t>人）</a:t>
            </a:r>
            <a:endParaRPr lang="en-US" altLang="zh-CN" b="1" dirty="0" smtClean="0">
              <a:solidFill>
                <a:srgbClr val="0070C0"/>
              </a:solidFill>
            </a:endParaRPr>
          </a:p>
          <a:p>
            <a:pPr fontAlgn="t"/>
            <a:r>
              <a:rPr lang="zh-CN" altLang="en-US" b="1" dirty="0" smtClean="0">
                <a:solidFill>
                  <a:srgbClr val="0070C0"/>
                </a:solidFill>
              </a:rPr>
              <a:t> 研究方向：</a:t>
            </a:r>
          </a:p>
          <a:p>
            <a:pPr fontAlgn="t"/>
            <a:r>
              <a:rPr lang="en-US" altLang="zh-CN" sz="1200" b="1" dirty="0" smtClean="0"/>
              <a:t>01  </a:t>
            </a:r>
            <a:r>
              <a:rPr lang="zh-CN" altLang="en-US" sz="1200" b="1" dirty="0" smtClean="0"/>
              <a:t>电力电子与电力传动智能控制 </a:t>
            </a:r>
            <a:br>
              <a:rPr lang="zh-CN" altLang="en-US" sz="1200" b="1" dirty="0" smtClean="0"/>
            </a:br>
            <a:r>
              <a:rPr lang="en-US" altLang="zh-CN" sz="1200" b="1" dirty="0" smtClean="0"/>
              <a:t>02  </a:t>
            </a:r>
            <a:r>
              <a:rPr lang="zh-CN" altLang="en-US" sz="1200" b="1" dirty="0" smtClean="0"/>
              <a:t>电力系统及新能源利用 </a:t>
            </a:r>
            <a:br>
              <a:rPr lang="zh-CN" altLang="en-US" sz="1200" b="1" dirty="0" smtClean="0"/>
            </a:br>
            <a:r>
              <a:rPr lang="en-US" altLang="zh-CN" sz="1200" b="1" dirty="0" smtClean="0"/>
              <a:t>03  </a:t>
            </a:r>
            <a:r>
              <a:rPr lang="zh-CN" altLang="en-US" sz="1200" b="1" dirty="0" smtClean="0"/>
              <a:t>先进电路理论与技术 </a:t>
            </a:r>
          </a:p>
          <a:p>
            <a:pPr fontAlgn="t"/>
            <a:r>
              <a:rPr lang="en-US" altLang="zh-CN" sz="1200" b="1" dirty="0" smtClean="0"/>
              <a:t>04  </a:t>
            </a:r>
            <a:r>
              <a:rPr lang="zh-CN" altLang="en-US" sz="1200" b="1" dirty="0" smtClean="0"/>
              <a:t>工业网络与系统集成 </a:t>
            </a:r>
            <a:br>
              <a:rPr lang="zh-CN" altLang="en-US" sz="1200" b="1" dirty="0" smtClean="0"/>
            </a:br>
            <a:r>
              <a:rPr lang="en-US" altLang="zh-CN" sz="1200" b="1" dirty="0" smtClean="0"/>
              <a:t>05  </a:t>
            </a:r>
            <a:r>
              <a:rPr lang="zh-CN" altLang="en-US" sz="1200" b="1" dirty="0" smtClean="0"/>
              <a:t>嵌入式系统与控制 </a:t>
            </a:r>
            <a:endParaRPr lang="en-US" altLang="zh-CN" sz="1200" b="1" dirty="0" smtClean="0"/>
          </a:p>
          <a:p>
            <a:pPr fontAlgn="t"/>
            <a:r>
              <a:rPr lang="zh-CN" altLang="en-US" b="1" dirty="0" smtClean="0">
                <a:solidFill>
                  <a:srgbClr val="0070C0"/>
                </a:solidFill>
              </a:rPr>
              <a:t>二、电子与通信工程（</a:t>
            </a:r>
            <a:r>
              <a:rPr lang="en-US" altLang="zh-CN" b="1" dirty="0" smtClean="0">
                <a:solidFill>
                  <a:srgbClr val="0070C0"/>
                </a:solidFill>
              </a:rPr>
              <a:t>0</a:t>
            </a:r>
            <a:r>
              <a:rPr lang="en-US" altLang="en-US" b="1" dirty="0" smtClean="0">
                <a:solidFill>
                  <a:srgbClr val="0070C0"/>
                </a:solidFill>
              </a:rPr>
              <a:t>85208</a:t>
            </a:r>
            <a:r>
              <a:rPr lang="zh-CN" altLang="en-US" b="1" dirty="0" smtClean="0">
                <a:solidFill>
                  <a:srgbClr val="0070C0"/>
                </a:solidFill>
              </a:rPr>
              <a:t>）（</a:t>
            </a:r>
            <a:r>
              <a:rPr lang="en-US" altLang="zh-CN" b="1" dirty="0" smtClean="0">
                <a:solidFill>
                  <a:srgbClr val="0070C0"/>
                </a:solidFill>
              </a:rPr>
              <a:t>10</a:t>
            </a:r>
            <a:r>
              <a:rPr lang="zh-CN" altLang="en-US" b="1" dirty="0" smtClean="0">
                <a:solidFill>
                  <a:srgbClr val="0070C0"/>
                </a:solidFill>
              </a:rPr>
              <a:t>人）</a:t>
            </a:r>
            <a:endParaRPr lang="en-US" altLang="zh-CN" b="1" dirty="0" smtClean="0">
              <a:solidFill>
                <a:srgbClr val="0070C0"/>
              </a:solidFill>
            </a:endParaRPr>
          </a:p>
          <a:p>
            <a:pPr fontAlgn="t"/>
            <a:r>
              <a:rPr lang="zh-CN" altLang="en-US" b="1" dirty="0" smtClean="0">
                <a:solidFill>
                  <a:srgbClr val="0070C0"/>
                </a:solidFill>
              </a:rPr>
              <a:t>研究方向：</a:t>
            </a:r>
          </a:p>
          <a:p>
            <a:pPr fontAlgn="t"/>
            <a:r>
              <a:rPr lang="en-US" altLang="zh-CN" sz="1200" b="1" dirty="0" smtClean="0"/>
              <a:t>01 </a:t>
            </a:r>
            <a:r>
              <a:rPr lang="zh-CN" altLang="en-US" sz="1200" b="1" dirty="0" smtClean="0"/>
              <a:t>宽带无线通信技术与应用 </a:t>
            </a:r>
          </a:p>
          <a:p>
            <a:pPr fontAlgn="t"/>
            <a:r>
              <a:rPr lang="en-US" altLang="zh-CN" sz="1200" b="1" dirty="0" smtClean="0"/>
              <a:t>02 </a:t>
            </a:r>
            <a:r>
              <a:rPr lang="zh-CN" altLang="en-US" sz="1200" b="1" dirty="0" smtClean="0"/>
              <a:t>网络融合与系统集成 </a:t>
            </a:r>
          </a:p>
          <a:p>
            <a:pPr fontAlgn="t"/>
            <a:r>
              <a:rPr lang="en-US" altLang="zh-CN" sz="1200" b="1" dirty="0" smtClean="0"/>
              <a:t>03 </a:t>
            </a:r>
            <a:r>
              <a:rPr lang="zh-CN" altLang="en-US" sz="1200" b="1" dirty="0" smtClean="0"/>
              <a:t>遥感遥测与多媒体通信 </a:t>
            </a:r>
          </a:p>
          <a:p>
            <a:pPr fontAlgn="t"/>
            <a:r>
              <a:rPr lang="en-US" altLang="zh-CN" sz="1200" b="1" dirty="0" smtClean="0"/>
              <a:t>04 </a:t>
            </a:r>
            <a:r>
              <a:rPr lang="zh-CN" altLang="en-US" sz="1200" b="1" dirty="0" smtClean="0"/>
              <a:t>通信信号处理技术 </a:t>
            </a:r>
          </a:p>
          <a:p>
            <a:pPr fontAlgn="t"/>
            <a:r>
              <a:rPr lang="en-US" altLang="zh-CN" sz="1200" b="1" dirty="0" smtClean="0"/>
              <a:t>05 </a:t>
            </a:r>
            <a:r>
              <a:rPr lang="zh-CN" altLang="en-US" sz="1200" b="1" dirty="0" smtClean="0"/>
              <a:t>数据通信与网络安全</a:t>
            </a:r>
            <a:br>
              <a:rPr lang="zh-CN" altLang="en-US" sz="1200" b="1" dirty="0" smtClean="0"/>
            </a:br>
            <a:r>
              <a:rPr lang="en-US" altLang="zh-CN" sz="1200" b="1" dirty="0" smtClean="0"/>
              <a:t>06 </a:t>
            </a:r>
            <a:r>
              <a:rPr lang="zh-CN" altLang="en-US" sz="1200" b="1" dirty="0" smtClean="0"/>
              <a:t>物联网技术与应用 </a:t>
            </a:r>
          </a:p>
          <a:p>
            <a:pPr fontAlgn="t"/>
            <a:r>
              <a:rPr lang="zh-CN" altLang="en-US" b="1" dirty="0" smtClean="0">
                <a:solidFill>
                  <a:srgbClr val="0070C0"/>
                </a:solidFill>
              </a:rPr>
              <a:t>三、</a:t>
            </a:r>
            <a:r>
              <a:rPr lang="en-US" altLang="en-US" b="1" dirty="0" smtClean="0">
                <a:solidFill>
                  <a:srgbClr val="0070C0"/>
                </a:solidFill>
              </a:rPr>
              <a:t> </a:t>
            </a:r>
            <a:r>
              <a:rPr lang="zh-CN" altLang="en-US" b="1" dirty="0" smtClean="0">
                <a:solidFill>
                  <a:srgbClr val="0070C0"/>
                </a:solidFill>
              </a:rPr>
              <a:t>控制工程（</a:t>
            </a:r>
            <a:r>
              <a:rPr lang="en-US" altLang="en-US" b="1" dirty="0" smtClean="0">
                <a:solidFill>
                  <a:srgbClr val="0070C0"/>
                </a:solidFill>
              </a:rPr>
              <a:t>085210</a:t>
            </a:r>
            <a:r>
              <a:rPr lang="zh-CN" altLang="en-US" b="1" dirty="0" smtClean="0">
                <a:solidFill>
                  <a:srgbClr val="0070C0"/>
                </a:solidFill>
              </a:rPr>
              <a:t>）（</a:t>
            </a:r>
            <a:r>
              <a:rPr lang="en-US" altLang="zh-CN" b="1" dirty="0" smtClean="0">
                <a:solidFill>
                  <a:srgbClr val="0070C0"/>
                </a:solidFill>
              </a:rPr>
              <a:t>30</a:t>
            </a:r>
            <a:r>
              <a:rPr lang="zh-CN" altLang="en-US" b="1" dirty="0" smtClean="0">
                <a:solidFill>
                  <a:srgbClr val="0070C0"/>
                </a:solidFill>
              </a:rPr>
              <a:t>人）</a:t>
            </a:r>
            <a:endParaRPr lang="en-US" altLang="zh-CN" b="1" dirty="0" smtClean="0">
              <a:solidFill>
                <a:srgbClr val="0070C0"/>
              </a:solidFill>
            </a:endParaRPr>
          </a:p>
          <a:p>
            <a:pPr fontAlgn="t"/>
            <a:r>
              <a:rPr lang="zh-CN" altLang="en-US" b="1" dirty="0" smtClean="0">
                <a:solidFill>
                  <a:srgbClr val="0070C0"/>
                </a:solidFill>
              </a:rPr>
              <a:t>研究方向：</a:t>
            </a:r>
          </a:p>
          <a:p>
            <a:pPr fontAlgn="t"/>
            <a:r>
              <a:rPr lang="en-US" altLang="zh-CN" sz="1200" b="1" dirty="0" smtClean="0"/>
              <a:t>01</a:t>
            </a:r>
            <a:r>
              <a:rPr lang="zh-CN" altLang="en-US" sz="1200" b="1" dirty="0" smtClean="0"/>
              <a:t>先进控制技术与系统集成  </a:t>
            </a:r>
            <a:br>
              <a:rPr lang="zh-CN" altLang="en-US" sz="1200" b="1" dirty="0" smtClean="0"/>
            </a:br>
            <a:r>
              <a:rPr lang="en-US" altLang="zh-CN" sz="1200" b="1" dirty="0" smtClean="0"/>
              <a:t>02  </a:t>
            </a:r>
            <a:r>
              <a:rPr lang="zh-CN" altLang="en-US" sz="1200" b="1" dirty="0" smtClean="0"/>
              <a:t>智能控制系统与技术 </a:t>
            </a:r>
          </a:p>
          <a:p>
            <a:pPr fontAlgn="t"/>
            <a:r>
              <a:rPr lang="en-US" altLang="zh-CN" sz="1200" b="1" dirty="0" smtClean="0"/>
              <a:t>03  </a:t>
            </a:r>
            <a:r>
              <a:rPr lang="zh-CN" altLang="en-US" sz="1200" b="1" dirty="0" smtClean="0"/>
              <a:t>机器视觉与图形图像处理技术 </a:t>
            </a:r>
            <a:br>
              <a:rPr lang="zh-CN" altLang="en-US" sz="1200" b="1" dirty="0" smtClean="0"/>
            </a:br>
            <a:r>
              <a:rPr lang="en-US" altLang="zh-CN" sz="1200" b="1" dirty="0" smtClean="0"/>
              <a:t>04  </a:t>
            </a:r>
            <a:r>
              <a:rPr lang="zh-CN" altLang="en-US" sz="1200" b="1" dirty="0" smtClean="0"/>
              <a:t>检测技术与自动化装备  </a:t>
            </a:r>
            <a:br>
              <a:rPr lang="zh-CN" altLang="en-US" sz="1200" b="1" dirty="0" smtClean="0"/>
            </a:br>
            <a:r>
              <a:rPr lang="en-US" altLang="zh-CN" sz="1200" b="1" dirty="0" smtClean="0"/>
              <a:t>05  </a:t>
            </a:r>
            <a:r>
              <a:rPr lang="zh-CN" altLang="en-US" sz="1200" b="1" dirty="0" smtClean="0"/>
              <a:t>嵌入式系统与控制</a:t>
            </a:r>
            <a:br>
              <a:rPr lang="zh-CN" altLang="en-US" sz="1200" b="1" dirty="0" smtClean="0"/>
            </a:br>
            <a:r>
              <a:rPr lang="en-US" altLang="zh-CN" sz="1200" b="1" dirty="0" smtClean="0"/>
              <a:t>06  </a:t>
            </a:r>
            <a:r>
              <a:rPr lang="zh-CN" altLang="en-US" sz="1200" b="1" dirty="0" smtClean="0"/>
              <a:t>工业测控网络 </a:t>
            </a:r>
          </a:p>
          <a:p>
            <a:pPr fontAlgn="t"/>
            <a:endParaRPr lang="zh-CN" altLang="en-US" b="1" dirty="0" smtClean="0"/>
          </a:p>
          <a:p>
            <a:endParaRPr lang="zh-CN" altLang="en-US" b="1" dirty="0"/>
          </a:p>
        </p:txBody>
      </p:sp>
      <p:sp>
        <p:nvSpPr>
          <p:cNvPr id="10" name="TextBox 9"/>
          <p:cNvSpPr txBox="1"/>
          <p:nvPr/>
        </p:nvSpPr>
        <p:spPr>
          <a:xfrm>
            <a:off x="603849" y="2105858"/>
            <a:ext cx="3489686" cy="4708981"/>
          </a:xfrm>
          <a:prstGeom prst="rect">
            <a:avLst/>
          </a:prstGeom>
          <a:noFill/>
        </p:spPr>
        <p:txBody>
          <a:bodyPr wrap="square" rtlCol="0">
            <a:spAutoFit/>
          </a:bodyPr>
          <a:lstStyle/>
          <a:p>
            <a:pPr fontAlgn="t"/>
            <a:r>
              <a:rPr lang="zh-CN" altLang="en-US" b="1" dirty="0" smtClean="0">
                <a:solidFill>
                  <a:srgbClr val="C00000"/>
                </a:solidFill>
              </a:rPr>
              <a:t>一、电力电子与电力传动（</a:t>
            </a:r>
            <a:r>
              <a:rPr lang="en-US" altLang="zh-CN" b="1" dirty="0" smtClean="0">
                <a:solidFill>
                  <a:srgbClr val="C00000"/>
                </a:solidFill>
              </a:rPr>
              <a:t>080804</a:t>
            </a:r>
            <a:r>
              <a:rPr lang="zh-CN" altLang="en-US" b="1" dirty="0" smtClean="0">
                <a:solidFill>
                  <a:srgbClr val="C00000"/>
                </a:solidFill>
              </a:rPr>
              <a:t>）</a:t>
            </a:r>
            <a:r>
              <a:rPr lang="en-US" altLang="zh-CN" b="1" dirty="0" smtClean="0">
                <a:solidFill>
                  <a:srgbClr val="C00000"/>
                </a:solidFill>
              </a:rPr>
              <a:t>(6</a:t>
            </a:r>
            <a:r>
              <a:rPr lang="zh-CN" altLang="en-US" b="1" dirty="0" smtClean="0">
                <a:solidFill>
                  <a:srgbClr val="C00000"/>
                </a:solidFill>
              </a:rPr>
              <a:t>人</a:t>
            </a:r>
            <a:r>
              <a:rPr lang="en-US" altLang="zh-CN" b="1" dirty="0" smtClean="0">
                <a:solidFill>
                  <a:srgbClr val="C00000"/>
                </a:solidFill>
              </a:rPr>
              <a:t>)</a:t>
            </a:r>
          </a:p>
          <a:p>
            <a:pPr fontAlgn="t"/>
            <a:r>
              <a:rPr lang="zh-CN" altLang="en-US" b="1" dirty="0" smtClean="0">
                <a:solidFill>
                  <a:srgbClr val="C00000"/>
                </a:solidFill>
              </a:rPr>
              <a:t>研究方向：</a:t>
            </a:r>
          </a:p>
          <a:p>
            <a:pPr fontAlgn="t"/>
            <a:r>
              <a:rPr lang="en-US" altLang="zh-CN" sz="1200" b="1" dirty="0" smtClean="0"/>
              <a:t>01</a:t>
            </a:r>
            <a:r>
              <a:rPr lang="zh-CN" altLang="en-US" sz="1200" b="1" dirty="0" smtClean="0"/>
              <a:t>新型电力电子与电力传动装置</a:t>
            </a:r>
          </a:p>
          <a:p>
            <a:pPr fontAlgn="t"/>
            <a:r>
              <a:rPr lang="en-US" altLang="zh-CN" sz="1200" b="1" dirty="0" smtClean="0"/>
              <a:t>02</a:t>
            </a:r>
            <a:r>
              <a:rPr lang="zh-CN" altLang="en-US" sz="1200" b="1" dirty="0" smtClean="0"/>
              <a:t>电气传动系统建模与控制</a:t>
            </a:r>
          </a:p>
          <a:p>
            <a:pPr fontAlgn="t"/>
            <a:r>
              <a:rPr lang="en-US" altLang="zh-CN" sz="1200" b="1" dirty="0" smtClean="0"/>
              <a:t>03 </a:t>
            </a:r>
            <a:r>
              <a:rPr lang="zh-CN" altLang="en-US" sz="1200" b="1" dirty="0" smtClean="0"/>
              <a:t>新能源技术与应用</a:t>
            </a:r>
          </a:p>
          <a:p>
            <a:pPr fontAlgn="t"/>
            <a:r>
              <a:rPr lang="en-US" altLang="zh-CN" sz="1200" b="1" dirty="0" smtClean="0"/>
              <a:t>04 </a:t>
            </a:r>
            <a:r>
              <a:rPr lang="zh-CN" altLang="en-US" sz="1200" b="1" dirty="0" smtClean="0"/>
              <a:t>先进电路理论与电工技术</a:t>
            </a:r>
          </a:p>
          <a:p>
            <a:pPr fontAlgn="t"/>
            <a:r>
              <a:rPr lang="zh-CN" altLang="en-US" b="1" dirty="0" smtClean="0">
                <a:solidFill>
                  <a:srgbClr val="C00000"/>
                </a:solidFill>
              </a:rPr>
              <a:t>二、信息与通信工程（</a:t>
            </a:r>
            <a:r>
              <a:rPr lang="en-US" altLang="zh-CN" b="1" dirty="0" smtClean="0">
                <a:solidFill>
                  <a:srgbClr val="C00000"/>
                </a:solidFill>
              </a:rPr>
              <a:t>0810</a:t>
            </a:r>
            <a:r>
              <a:rPr lang="zh-CN" altLang="en-US" b="1" dirty="0" smtClean="0">
                <a:solidFill>
                  <a:srgbClr val="C00000"/>
                </a:solidFill>
              </a:rPr>
              <a:t>）（</a:t>
            </a:r>
            <a:r>
              <a:rPr lang="en-US" altLang="zh-CN" b="1" dirty="0" smtClean="0">
                <a:solidFill>
                  <a:srgbClr val="C00000"/>
                </a:solidFill>
              </a:rPr>
              <a:t>31</a:t>
            </a:r>
            <a:r>
              <a:rPr lang="zh-CN" altLang="en-US" b="1" dirty="0" smtClean="0">
                <a:solidFill>
                  <a:srgbClr val="C00000"/>
                </a:solidFill>
              </a:rPr>
              <a:t>人）</a:t>
            </a:r>
            <a:endParaRPr lang="en-US" altLang="zh-CN" b="1" dirty="0" smtClean="0">
              <a:solidFill>
                <a:srgbClr val="C00000"/>
              </a:solidFill>
            </a:endParaRPr>
          </a:p>
          <a:p>
            <a:pPr fontAlgn="t"/>
            <a:r>
              <a:rPr lang="zh-CN" altLang="en-US" b="1" dirty="0" smtClean="0">
                <a:solidFill>
                  <a:srgbClr val="C00000"/>
                </a:solidFill>
              </a:rPr>
              <a:t>研究方向：</a:t>
            </a:r>
          </a:p>
          <a:p>
            <a:pPr fontAlgn="t"/>
            <a:r>
              <a:rPr lang="en-US" altLang="zh-CN" sz="1200" b="1" dirty="0" smtClean="0"/>
              <a:t>01 </a:t>
            </a:r>
            <a:r>
              <a:rPr lang="zh-CN" altLang="en-US" sz="1200" b="1" dirty="0" smtClean="0"/>
              <a:t>无线通信与远程监控</a:t>
            </a:r>
          </a:p>
          <a:p>
            <a:pPr fontAlgn="t"/>
            <a:r>
              <a:rPr lang="en-US" altLang="zh-CN" sz="1200" b="1" dirty="0" smtClean="0"/>
              <a:t>02 </a:t>
            </a:r>
            <a:r>
              <a:rPr lang="zh-CN" altLang="en-US" sz="1200" b="1" dirty="0" smtClean="0"/>
              <a:t>网络通信与传感网</a:t>
            </a:r>
          </a:p>
          <a:p>
            <a:pPr fontAlgn="t"/>
            <a:r>
              <a:rPr lang="en-US" altLang="zh-CN" sz="1200" b="1" dirty="0" smtClean="0"/>
              <a:t>03 </a:t>
            </a:r>
            <a:r>
              <a:rPr lang="zh-CN" altLang="en-US" sz="1200" b="1" dirty="0" smtClean="0"/>
              <a:t>信息编码与信息安全</a:t>
            </a:r>
          </a:p>
          <a:p>
            <a:pPr fontAlgn="t"/>
            <a:r>
              <a:rPr lang="en-US" altLang="zh-CN" sz="1200" b="1" dirty="0" smtClean="0"/>
              <a:t>04 </a:t>
            </a:r>
            <a:r>
              <a:rPr lang="zh-CN" altLang="en-US" sz="1200" b="1" dirty="0" smtClean="0"/>
              <a:t>多媒体通信与图像处理</a:t>
            </a:r>
          </a:p>
          <a:p>
            <a:pPr fontAlgn="t"/>
            <a:r>
              <a:rPr lang="en-US" altLang="zh-CN" sz="1200" b="1" dirty="0" smtClean="0"/>
              <a:t>05 </a:t>
            </a:r>
            <a:r>
              <a:rPr lang="zh-CN" altLang="en-US" sz="1200" b="1" dirty="0" smtClean="0"/>
              <a:t>网络信息协同与智能处理</a:t>
            </a:r>
          </a:p>
          <a:p>
            <a:pPr fontAlgn="t"/>
            <a:r>
              <a:rPr lang="zh-CN" altLang="en-US" b="1" dirty="0" smtClean="0">
                <a:solidFill>
                  <a:srgbClr val="C00000"/>
                </a:solidFill>
              </a:rPr>
              <a:t>三、控制科学与工程（</a:t>
            </a:r>
            <a:r>
              <a:rPr lang="en-US" altLang="zh-CN" b="1" dirty="0" smtClean="0">
                <a:solidFill>
                  <a:srgbClr val="C00000"/>
                </a:solidFill>
              </a:rPr>
              <a:t>0811</a:t>
            </a:r>
            <a:r>
              <a:rPr lang="zh-CN" altLang="en-US" b="1" dirty="0" smtClean="0">
                <a:solidFill>
                  <a:srgbClr val="C00000"/>
                </a:solidFill>
              </a:rPr>
              <a:t>）（</a:t>
            </a:r>
            <a:r>
              <a:rPr lang="en-US" altLang="zh-CN" b="1" dirty="0" smtClean="0">
                <a:solidFill>
                  <a:srgbClr val="C00000"/>
                </a:solidFill>
              </a:rPr>
              <a:t>52</a:t>
            </a:r>
            <a:r>
              <a:rPr lang="zh-CN" altLang="en-US" b="1" dirty="0" smtClean="0">
                <a:solidFill>
                  <a:srgbClr val="C00000"/>
                </a:solidFill>
              </a:rPr>
              <a:t>人）</a:t>
            </a:r>
            <a:endParaRPr lang="en-US" altLang="zh-CN" b="1" dirty="0" smtClean="0">
              <a:solidFill>
                <a:srgbClr val="C00000"/>
              </a:solidFill>
            </a:endParaRPr>
          </a:p>
          <a:p>
            <a:pPr fontAlgn="t"/>
            <a:r>
              <a:rPr lang="zh-CN" altLang="en-US" b="1" dirty="0" smtClean="0">
                <a:solidFill>
                  <a:srgbClr val="C00000"/>
                </a:solidFill>
              </a:rPr>
              <a:t>研究方向：</a:t>
            </a:r>
          </a:p>
          <a:p>
            <a:pPr fontAlgn="t"/>
            <a:r>
              <a:rPr lang="zh-CN" altLang="en-US" sz="1200" b="1" dirty="0" smtClean="0"/>
              <a:t> </a:t>
            </a:r>
            <a:r>
              <a:rPr lang="en-US" altLang="zh-CN" sz="1200" b="1" dirty="0" smtClean="0"/>
              <a:t>01 </a:t>
            </a:r>
            <a:r>
              <a:rPr lang="zh-CN" altLang="en-US" sz="1200" b="1" dirty="0" smtClean="0"/>
              <a:t>复杂系统建模与控制</a:t>
            </a:r>
          </a:p>
          <a:p>
            <a:pPr fontAlgn="t"/>
            <a:r>
              <a:rPr lang="zh-CN" altLang="en-US" sz="1200" b="1" dirty="0" smtClean="0"/>
              <a:t> </a:t>
            </a:r>
            <a:r>
              <a:rPr lang="en-US" altLang="zh-CN" sz="1200" b="1" dirty="0" smtClean="0"/>
              <a:t>02</a:t>
            </a:r>
            <a:r>
              <a:rPr lang="zh-CN" altLang="en-US" sz="1200" b="1" dirty="0" smtClean="0"/>
              <a:t>智能控制与网络智能</a:t>
            </a:r>
          </a:p>
          <a:p>
            <a:pPr fontAlgn="t"/>
            <a:r>
              <a:rPr lang="zh-CN" altLang="en-US" sz="1200" b="1" dirty="0" smtClean="0"/>
              <a:t> </a:t>
            </a:r>
            <a:r>
              <a:rPr lang="en-US" altLang="zh-CN" sz="1200" b="1" dirty="0" smtClean="0"/>
              <a:t>03 </a:t>
            </a:r>
            <a:r>
              <a:rPr lang="zh-CN" altLang="en-US" sz="1200" b="1" dirty="0" smtClean="0"/>
              <a:t>图形图像处理与模式识别 </a:t>
            </a:r>
          </a:p>
          <a:p>
            <a:pPr fontAlgn="t"/>
            <a:r>
              <a:rPr lang="zh-CN" altLang="en-US" sz="1200" b="1" dirty="0" smtClean="0"/>
              <a:t> </a:t>
            </a:r>
            <a:r>
              <a:rPr lang="en-US" altLang="zh-CN" sz="1200" b="1" dirty="0" smtClean="0"/>
              <a:t>04 </a:t>
            </a:r>
            <a:r>
              <a:rPr lang="zh-CN" altLang="en-US" sz="1200" b="1" dirty="0" smtClean="0"/>
              <a:t>智能检测与测控系统集成 </a:t>
            </a:r>
          </a:p>
          <a:p>
            <a:pPr fontAlgn="t"/>
            <a:r>
              <a:rPr lang="zh-CN" altLang="en-US" sz="1200" b="1" dirty="0" smtClean="0"/>
              <a:t> </a:t>
            </a:r>
            <a:r>
              <a:rPr lang="en-US" altLang="zh-CN" sz="1200" b="1" dirty="0" smtClean="0"/>
              <a:t>05 </a:t>
            </a:r>
            <a:r>
              <a:rPr lang="zh-CN" altLang="en-US" sz="1200" b="1" dirty="0" smtClean="0"/>
              <a:t>智能优化理论与系统工程 </a:t>
            </a:r>
          </a:p>
          <a:p>
            <a:pPr fontAlgn="t"/>
            <a:r>
              <a:rPr lang="zh-CN" altLang="en-US" sz="1200" b="1" dirty="0" smtClean="0"/>
              <a:t> </a:t>
            </a:r>
            <a:r>
              <a:rPr lang="en-US" altLang="zh-CN" sz="1200" b="1" dirty="0" smtClean="0"/>
              <a:t>06 </a:t>
            </a:r>
            <a:r>
              <a:rPr lang="zh-CN" altLang="en-US" sz="1200" b="1" dirty="0" smtClean="0"/>
              <a:t>嵌入式系统与集成技术 </a:t>
            </a:r>
          </a:p>
          <a:p>
            <a:pPr fontAlgn="t"/>
            <a:r>
              <a:rPr lang="zh-CN" altLang="en-US" sz="1200" b="1" dirty="0" smtClean="0"/>
              <a:t> </a:t>
            </a:r>
            <a:r>
              <a:rPr lang="en-US" altLang="zh-CN" sz="1200" b="1" dirty="0" smtClean="0"/>
              <a:t>07 </a:t>
            </a:r>
            <a:r>
              <a:rPr lang="zh-CN" altLang="en-US" sz="1200" b="1" dirty="0" smtClean="0"/>
              <a:t>机器视觉与机器人控制 </a:t>
            </a:r>
          </a:p>
          <a:p>
            <a:pPr fontAlgn="t"/>
            <a:r>
              <a:rPr lang="zh-CN" altLang="en-US" sz="1200" b="1" dirty="0" smtClean="0"/>
              <a:t> </a:t>
            </a:r>
            <a:r>
              <a:rPr lang="en-US" altLang="zh-CN" sz="1200" b="1" dirty="0" smtClean="0"/>
              <a:t>08 </a:t>
            </a:r>
            <a:r>
              <a:rPr lang="zh-CN" altLang="en-US" sz="1200" b="1" dirty="0" smtClean="0"/>
              <a:t>生物信息处理与系统建模 </a:t>
            </a:r>
          </a:p>
          <a:p>
            <a:pPr fontAlgn="t"/>
            <a:r>
              <a:rPr lang="zh-CN" altLang="en-US" sz="1200" b="1" dirty="0" smtClean="0"/>
              <a:t> </a:t>
            </a:r>
            <a:r>
              <a:rPr lang="en-US" altLang="zh-CN" sz="1200" b="1" dirty="0" smtClean="0"/>
              <a:t>09 </a:t>
            </a:r>
            <a:r>
              <a:rPr lang="zh-CN" altLang="en-US" sz="1200" b="1" dirty="0" smtClean="0"/>
              <a:t>物联网工程 </a:t>
            </a:r>
          </a:p>
        </p:txBody>
      </p:sp>
      <p:sp>
        <p:nvSpPr>
          <p:cNvPr id="12" name="TextBox 11"/>
          <p:cNvSpPr txBox="1"/>
          <p:nvPr/>
        </p:nvSpPr>
        <p:spPr>
          <a:xfrm>
            <a:off x="4500114" y="1671662"/>
            <a:ext cx="3114136" cy="338554"/>
          </a:xfrm>
          <a:prstGeom prst="rect">
            <a:avLst/>
          </a:prstGeom>
          <a:noFill/>
        </p:spPr>
        <p:txBody>
          <a:bodyPr wrap="square" rtlCol="0">
            <a:spAutoFit/>
          </a:bodyPr>
          <a:lstStyle/>
          <a:p>
            <a:r>
              <a:rPr lang="zh-CN" altLang="en-US" sz="1600" u="sng" dirty="0" smtClean="0">
                <a:latin typeface="汉仪超粗圆简" pitchFamily="2" charset="-122"/>
                <a:ea typeface="汉仪超粗圆简" pitchFamily="2" charset="-122"/>
              </a:rPr>
              <a:t>专业学位硕士研究生（全日制）</a:t>
            </a:r>
            <a:endParaRPr lang="zh-CN" altLang="en-US" sz="1600" u="sng" dirty="0">
              <a:latin typeface="汉仪超粗圆简" pitchFamily="2" charset="-122"/>
              <a:ea typeface="汉仪超粗圆简" pitchFamily="2" charset="-122"/>
            </a:endParaRPr>
          </a:p>
        </p:txBody>
      </p:sp>
      <p:sp>
        <p:nvSpPr>
          <p:cNvPr id="11" name="矩形 10"/>
          <p:cNvSpPr/>
          <p:nvPr/>
        </p:nvSpPr>
        <p:spPr>
          <a:xfrm>
            <a:off x="6647804" y="978480"/>
            <a:ext cx="2496196" cy="307777"/>
          </a:xfrm>
          <a:prstGeom prst="rect">
            <a:avLst/>
          </a:prstGeom>
        </p:spPr>
        <p:txBody>
          <a:bodyPr wrap="none">
            <a:spAutoFit/>
          </a:bodyPr>
          <a:lstStyle/>
          <a:p>
            <a:r>
              <a:rPr lang="zh-CN" altLang="en-US" b="1" dirty="0" smtClean="0"/>
              <a:t>（</a:t>
            </a:r>
            <a:r>
              <a:rPr lang="en-US" b="1" dirty="0" smtClean="0"/>
              <a:t>2016</a:t>
            </a:r>
            <a:r>
              <a:rPr lang="zh-CN" altLang="en-US" b="1" dirty="0" smtClean="0"/>
              <a:t>年招生人数：</a:t>
            </a:r>
            <a:r>
              <a:rPr lang="en-US" b="1" dirty="0" smtClean="0"/>
              <a:t>145</a:t>
            </a:r>
            <a:r>
              <a:rPr lang="zh-CN" altLang="en-US" b="1" dirty="0" smtClean="0"/>
              <a:t>人）</a:t>
            </a:r>
            <a:endParaRPr lang="zh-CN" alt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48066" y="588053"/>
            <a:ext cx="5659438" cy="7794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000" b="1" i="0" u="none" strike="noStrike" kern="0" cap="none" spc="0" normalizeH="0" baseline="0" noProof="0" dirty="0" smtClean="0">
                <a:ln>
                  <a:noFill/>
                </a:ln>
                <a:solidFill>
                  <a:schemeClr val="tx1"/>
                </a:solidFill>
                <a:effectLst/>
                <a:uLnTx/>
                <a:uFillTx/>
                <a:latin typeface="Times New Roman" pitchFamily="18" charset="0"/>
                <a:ea typeface="黑体" pitchFamily="2" charset="-122"/>
                <a:cs typeface="+mj-cs"/>
              </a:rPr>
              <a:t>8. </a:t>
            </a:r>
            <a:r>
              <a:rPr kumimoji="0" lang="zh-CN" altLang="en-US" sz="4000" b="1" i="0" u="none" strike="noStrike" kern="0" cap="none" spc="0" normalizeH="0" baseline="0" noProof="0" dirty="0" smtClean="0">
                <a:ln>
                  <a:noFill/>
                </a:ln>
                <a:solidFill>
                  <a:schemeClr val="tx1"/>
                </a:solidFill>
                <a:effectLst/>
                <a:uLnTx/>
                <a:uFillTx/>
                <a:latin typeface="Times New Roman" pitchFamily="18" charset="0"/>
                <a:ea typeface="黑体" pitchFamily="2" charset="-122"/>
                <a:cs typeface="+mj-cs"/>
              </a:rPr>
              <a:t>研究生招生政策</a:t>
            </a:r>
            <a:endParaRPr kumimoji="0" lang="zh-CN" altLang="en-US" sz="4000" b="1" i="0" u="none" strike="noStrike" kern="0" cap="none" spc="0" normalizeH="0" baseline="0" noProof="0" dirty="0">
              <a:ln>
                <a:noFill/>
              </a:ln>
              <a:solidFill>
                <a:schemeClr val="tx1"/>
              </a:solidFill>
              <a:effectLst/>
              <a:uLnTx/>
              <a:uFillTx/>
              <a:latin typeface="Times New Roman" pitchFamily="18" charset="0"/>
              <a:ea typeface="黑体" pitchFamily="2" charset="-122"/>
              <a:cs typeface="+mj-cs"/>
            </a:endParaRPr>
          </a:p>
        </p:txBody>
      </p:sp>
      <p:sp>
        <p:nvSpPr>
          <p:cNvPr id="1325057" name="Rectangle 1"/>
          <p:cNvSpPr>
            <a:spLocks noChangeArrowheads="1"/>
          </p:cNvSpPr>
          <p:nvPr/>
        </p:nvSpPr>
        <p:spPr bwMode="auto">
          <a:xfrm>
            <a:off x="202018" y="1499190"/>
            <a:ext cx="8272131" cy="23544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lnSpc>
                <a:spcPct val="150000"/>
              </a:lnSpc>
            </a:pPr>
            <a:r>
              <a:rPr lang="zh-CN" altLang="en-US" sz="1800" b="1" dirty="0" smtClean="0"/>
              <a:t>一、奖励对象和奖励标准</a:t>
            </a:r>
          </a:p>
          <a:p>
            <a:pPr marL="0" marR="0" lvl="0" indent="355600" algn="l" defTabSz="914400" rtl="0" eaLnBrk="1" fontAlgn="base" latinLnBrk="0" hangingPunct="1">
              <a:lnSpc>
                <a:spcPct val="15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1</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．推免生奖学金。奖励对象：推免生奖学金用于奖励我校录取的推荐免试研究生，录取的推免生均可获得。奖励标准：</a:t>
            </a:r>
            <a:r>
              <a:rPr kumimoji="0" lang="zh-CN" altLang="en-US" sz="16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推免生奖学金奖励金额</a:t>
            </a:r>
            <a:r>
              <a:rPr kumimoji="0" lang="en-US" altLang="zh-CN" sz="16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1</a:t>
            </a:r>
            <a:r>
              <a:rPr kumimoji="0" lang="zh-CN" altLang="en-US" sz="16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万元</a:t>
            </a:r>
            <a:r>
              <a:rPr kumimoji="0" lang="en-US" altLang="zh-CN" sz="16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a:t>
            </a:r>
            <a:r>
              <a:rPr kumimoji="0" lang="zh-CN" altLang="en-US" sz="16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人</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 </a:t>
            </a: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5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2</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．研究生国家奖学金。录取的本校推免生可参评研究生国家奖学金，</a:t>
            </a:r>
            <a:r>
              <a:rPr kumimoji="0" lang="zh-CN" altLang="en-US" sz="16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金额为</a:t>
            </a:r>
            <a:r>
              <a:rPr kumimoji="0" lang="en-US" altLang="zh-CN" sz="16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2</a:t>
            </a:r>
            <a:r>
              <a:rPr kumimoji="0" lang="zh-CN" altLang="en-US" sz="16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万元</a:t>
            </a:r>
            <a:r>
              <a:rPr kumimoji="0" lang="en-US" altLang="zh-CN" sz="16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a:t>
            </a:r>
            <a:r>
              <a:rPr kumimoji="0" lang="zh-CN" altLang="en-US" sz="16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人，名额占录取的本校推免生人数的</a:t>
            </a:r>
            <a:r>
              <a:rPr kumimoji="0" lang="en-US" altLang="zh-CN" sz="16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10%</a:t>
            </a:r>
            <a:r>
              <a:rPr kumimoji="0" lang="zh-CN" altLang="en-US" sz="16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a:t>
            </a:r>
            <a:endParaRPr kumimoji="0" lang="en-US" altLang="zh-CN" sz="1600" b="1"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p>
            <a:pPr indent="355600">
              <a:lnSpc>
                <a:spcPct val="150000"/>
              </a:lnSpc>
            </a:pPr>
            <a:r>
              <a:rPr lang="en-US" altLang="zh-CN" sz="1600" dirty="0" smtClean="0">
                <a:latin typeface="Times New Roman" pitchFamily="18" charset="0"/>
                <a:ea typeface="仿宋_GB2312" pitchFamily="49" charset="-122"/>
                <a:cs typeface="Times New Roman" pitchFamily="18" charset="0"/>
              </a:rPr>
              <a:t>3.</a:t>
            </a:r>
            <a:r>
              <a:rPr lang="zh-CN" altLang="en-US" sz="1600" dirty="0" smtClean="0">
                <a:latin typeface="Times New Roman" pitchFamily="18" charset="0"/>
                <a:ea typeface="仿宋_GB2312" pitchFamily="49" charset="-122"/>
                <a:cs typeface="Times New Roman" pitchFamily="18" charset="0"/>
              </a:rPr>
              <a:t>新生奖学金：特等奖</a:t>
            </a:r>
            <a:r>
              <a:rPr lang="en-US" altLang="en-US" sz="1600" dirty="0" smtClean="0">
                <a:latin typeface="Times New Roman" pitchFamily="18" charset="0"/>
                <a:ea typeface="仿宋_GB2312" pitchFamily="49" charset="-122"/>
                <a:cs typeface="Times New Roman" pitchFamily="18" charset="0"/>
              </a:rPr>
              <a:t>0.8</a:t>
            </a:r>
            <a:r>
              <a:rPr lang="zh-CN" altLang="en-US" sz="1600" dirty="0" smtClean="0">
                <a:latin typeface="Times New Roman" pitchFamily="18" charset="0"/>
                <a:ea typeface="仿宋_GB2312" pitchFamily="49" charset="-122"/>
                <a:cs typeface="Times New Roman" pitchFamily="18" charset="0"/>
              </a:rPr>
              <a:t>万元</a:t>
            </a:r>
            <a:r>
              <a:rPr lang="en-US" altLang="en-US" sz="1600" dirty="0" smtClean="0">
                <a:latin typeface="Times New Roman" pitchFamily="18" charset="0"/>
                <a:ea typeface="仿宋_GB2312" pitchFamily="49" charset="-122"/>
                <a:cs typeface="Times New Roman" pitchFamily="18" charset="0"/>
              </a:rPr>
              <a:t>/</a:t>
            </a:r>
            <a:r>
              <a:rPr lang="zh-CN" altLang="en-US" sz="1600" dirty="0" smtClean="0">
                <a:latin typeface="Times New Roman" pitchFamily="18" charset="0"/>
                <a:ea typeface="仿宋_GB2312" pitchFamily="49" charset="-122"/>
                <a:cs typeface="Times New Roman" pitchFamily="18" charset="0"/>
              </a:rPr>
              <a:t>生</a:t>
            </a:r>
            <a:r>
              <a:rPr lang="en-US" altLang="en-US" sz="1600" dirty="0" smtClean="0">
                <a:latin typeface="Times New Roman" pitchFamily="18" charset="0"/>
                <a:ea typeface="仿宋_GB2312" pitchFamily="49" charset="-122"/>
                <a:cs typeface="Times New Roman" pitchFamily="18" charset="0"/>
              </a:rPr>
              <a:t>/</a:t>
            </a:r>
            <a:r>
              <a:rPr lang="zh-CN" altLang="en-US" sz="1600" dirty="0" smtClean="0">
                <a:latin typeface="Times New Roman" pitchFamily="18" charset="0"/>
                <a:ea typeface="仿宋_GB2312" pitchFamily="49" charset="-122"/>
                <a:cs typeface="Times New Roman" pitchFamily="18" charset="0"/>
              </a:rPr>
              <a:t>年，一等奖</a:t>
            </a:r>
            <a:r>
              <a:rPr lang="en-US" altLang="en-US" sz="1600" dirty="0" smtClean="0">
                <a:latin typeface="Times New Roman" pitchFamily="18" charset="0"/>
                <a:ea typeface="仿宋_GB2312" pitchFamily="49" charset="-122"/>
                <a:cs typeface="Times New Roman" pitchFamily="18" charset="0"/>
              </a:rPr>
              <a:t>0.4</a:t>
            </a:r>
            <a:r>
              <a:rPr lang="zh-CN" altLang="en-US" sz="1600" dirty="0" smtClean="0">
                <a:latin typeface="Times New Roman" pitchFamily="18" charset="0"/>
                <a:ea typeface="仿宋_GB2312" pitchFamily="49" charset="-122"/>
                <a:cs typeface="Times New Roman" pitchFamily="18" charset="0"/>
              </a:rPr>
              <a:t>万元</a:t>
            </a:r>
            <a:r>
              <a:rPr lang="en-US" altLang="en-US" sz="1600" dirty="0" smtClean="0">
                <a:latin typeface="Times New Roman" pitchFamily="18" charset="0"/>
                <a:ea typeface="仿宋_GB2312" pitchFamily="49" charset="-122"/>
                <a:cs typeface="Times New Roman" pitchFamily="18" charset="0"/>
              </a:rPr>
              <a:t>/</a:t>
            </a:r>
            <a:r>
              <a:rPr lang="zh-CN" altLang="en-US" sz="1600" dirty="0" smtClean="0">
                <a:latin typeface="Times New Roman" pitchFamily="18" charset="0"/>
                <a:ea typeface="仿宋_GB2312" pitchFamily="49" charset="-122"/>
                <a:cs typeface="Times New Roman" pitchFamily="18" charset="0"/>
              </a:rPr>
              <a:t>生</a:t>
            </a:r>
            <a:r>
              <a:rPr lang="en-US" altLang="en-US" sz="1600" dirty="0" smtClean="0">
                <a:latin typeface="Times New Roman" pitchFamily="18" charset="0"/>
                <a:ea typeface="仿宋_GB2312" pitchFamily="49" charset="-122"/>
                <a:cs typeface="Times New Roman" pitchFamily="18" charset="0"/>
              </a:rPr>
              <a:t>/</a:t>
            </a:r>
            <a:r>
              <a:rPr lang="zh-CN" altLang="en-US" sz="1600" dirty="0" smtClean="0">
                <a:latin typeface="Times New Roman" pitchFamily="18" charset="0"/>
                <a:ea typeface="仿宋_GB2312" pitchFamily="49" charset="-122"/>
                <a:cs typeface="Times New Roman" pitchFamily="18" charset="0"/>
              </a:rPr>
              <a:t>年。</a:t>
            </a:r>
          </a:p>
        </p:txBody>
      </p:sp>
      <p:sp>
        <p:nvSpPr>
          <p:cNvPr id="6" name="Rectangle 1"/>
          <p:cNvSpPr>
            <a:spLocks noChangeArrowheads="1"/>
          </p:cNvSpPr>
          <p:nvPr/>
        </p:nvSpPr>
        <p:spPr bwMode="auto">
          <a:xfrm>
            <a:off x="0" y="3905692"/>
            <a:ext cx="827213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55600"/>
            <a:r>
              <a:rPr kumimoji="0" lang="zh-CN" altLang="en-US" sz="1600" b="1" i="0" u="none" strike="noStrike" cap="none" normalizeH="0" baseline="0" dirty="0" smtClean="0">
                <a:ln>
                  <a:noFill/>
                </a:ln>
                <a:solidFill>
                  <a:schemeClr val="tx1"/>
                </a:solidFill>
                <a:effectLst/>
                <a:latin typeface="Arial" pitchFamily="34" charset="0"/>
                <a:ea typeface="宋体" pitchFamily="2" charset="-122"/>
                <a:cs typeface="宋体" pitchFamily="2" charset="-122"/>
              </a:rPr>
              <a:t>二、联系方式</a:t>
            </a:r>
            <a:endParaRPr kumimoji="0" lang="en-US" altLang="zh-CN" sz="16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indent="355600"/>
            <a:endParaRPr kumimoji="0" lang="en-US" altLang="zh-CN" sz="16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indent="355600"/>
            <a:endParaRPr kumimoji="0" lang="zh-CN" altLang="en-US" sz="16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7" name="TextBox 6"/>
          <p:cNvSpPr txBox="1"/>
          <p:nvPr/>
        </p:nvSpPr>
        <p:spPr>
          <a:xfrm>
            <a:off x="808075" y="0"/>
            <a:ext cx="7429552" cy="523220"/>
          </a:xfrm>
          <a:prstGeom prst="rect">
            <a:avLst/>
          </a:prstGeom>
          <a:noFill/>
        </p:spPr>
        <p:txBody>
          <a:bodyPr wrap="square" rtlCol="0">
            <a:spAutoFit/>
          </a:bodyPr>
          <a:lstStyle/>
          <a:p>
            <a:r>
              <a:rPr lang="zh-CN" altLang="en-US" sz="2800" b="1" dirty="0" smtClean="0">
                <a:solidFill>
                  <a:srgbClr val="C00000"/>
                </a:solidFill>
                <a:effectLst>
                  <a:outerShdw blurRad="38100" dist="38100" dir="2700000" algn="tl">
                    <a:srgbClr val="000000">
                      <a:alpha val="43137"/>
                    </a:srgbClr>
                  </a:outerShdw>
                </a:effectLst>
                <a:latin typeface="方正舒体" pitchFamily="2" charset="-122"/>
                <a:ea typeface="方正舒体" pitchFamily="2" charset="-122"/>
              </a:rPr>
              <a:t>东华大学信息科学与技术学院欢迎同学报考！</a:t>
            </a:r>
            <a:endParaRPr lang="zh-CN" altLang="en-US" sz="2800" b="1" dirty="0">
              <a:solidFill>
                <a:srgbClr val="C00000"/>
              </a:solidFill>
              <a:effectLst>
                <a:outerShdw blurRad="38100" dist="38100" dir="2700000" algn="tl">
                  <a:srgbClr val="000000">
                    <a:alpha val="43137"/>
                  </a:srgbClr>
                </a:outerShdw>
              </a:effectLst>
              <a:latin typeface="方正舒体" pitchFamily="2" charset="-122"/>
              <a:ea typeface="方正舒体" pitchFamily="2" charset="-122"/>
            </a:endParaRPr>
          </a:p>
        </p:txBody>
      </p:sp>
      <p:sp>
        <p:nvSpPr>
          <p:cNvPr id="8" name="矩形 7"/>
          <p:cNvSpPr/>
          <p:nvPr/>
        </p:nvSpPr>
        <p:spPr>
          <a:xfrm>
            <a:off x="627320" y="4340891"/>
            <a:ext cx="5025735"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smtClean="0"/>
              <a:t>QQ</a:t>
            </a:r>
            <a:r>
              <a:rPr lang="zh-CN" altLang="en-US" b="1" dirty="0" smtClean="0"/>
              <a:t>群： </a:t>
            </a:r>
            <a:r>
              <a:rPr lang="en-US" altLang="zh-CN" b="1" dirty="0" smtClean="0"/>
              <a:t>451624203</a:t>
            </a:r>
            <a:r>
              <a:rPr lang="zh-CN" altLang="en-US" b="1" dirty="0" smtClean="0"/>
              <a:t>（</a:t>
            </a:r>
            <a:r>
              <a:rPr lang="en-US" altLang="zh-CN" b="1" dirty="0" smtClean="0"/>
              <a:t>2016</a:t>
            </a:r>
            <a:r>
              <a:rPr lang="zh-CN" altLang="en-US" b="1" dirty="0" smtClean="0"/>
              <a:t>东华信息考研群）</a:t>
            </a:r>
            <a:endParaRPr lang="en-US" altLang="zh-CN" b="1" dirty="0" smtClean="0"/>
          </a:p>
          <a:p>
            <a:r>
              <a:rPr lang="en-US" altLang="zh-CN" b="1" dirty="0" smtClean="0"/>
              <a:t>              327638834</a:t>
            </a:r>
            <a:r>
              <a:rPr lang="zh-CN" altLang="en-US" b="1" dirty="0" smtClean="0"/>
              <a:t>（东华大学信息学院考研）</a:t>
            </a:r>
            <a:endParaRPr lang="en-US" altLang="zh-CN" b="1" dirty="0" smtClean="0"/>
          </a:p>
        </p:txBody>
      </p:sp>
      <p:pic>
        <p:nvPicPr>
          <p:cNvPr id="1325058" name="Picture 2" descr="C:\Users\DELL\Desktop\我的二维码_12.png"/>
          <p:cNvPicPr>
            <a:picLocks noChangeAspect="1" noChangeArrowheads="1"/>
          </p:cNvPicPr>
          <p:nvPr/>
        </p:nvPicPr>
        <p:blipFill>
          <a:blip r:embed="rId2" cstate="print"/>
          <a:srcRect/>
          <a:stretch>
            <a:fillRect/>
          </a:stretch>
        </p:blipFill>
        <p:spPr bwMode="auto">
          <a:xfrm>
            <a:off x="5085643" y="5027456"/>
            <a:ext cx="1244895" cy="1244895"/>
          </a:xfrm>
          <a:prstGeom prst="rect">
            <a:avLst/>
          </a:prstGeom>
          <a:noFill/>
        </p:spPr>
      </p:pic>
      <p:sp>
        <p:nvSpPr>
          <p:cNvPr id="10" name="TextBox 9"/>
          <p:cNvSpPr txBox="1"/>
          <p:nvPr/>
        </p:nvSpPr>
        <p:spPr>
          <a:xfrm>
            <a:off x="684482" y="5131103"/>
            <a:ext cx="3903633" cy="369332"/>
          </a:xfrm>
          <a:prstGeom prst="rect">
            <a:avLst/>
          </a:prstGeom>
        </p:spPr>
        <p:txBody>
          <a:bodyPr wrap="none">
            <a:spAutoFit/>
          </a:bodyPr>
          <a:lstStyle/>
          <a:p>
            <a:r>
              <a:rPr lang="zh-CN" altLang="en-US" sz="1800" b="1" dirty="0" smtClean="0">
                <a:latin typeface="+mn-lt"/>
                <a:ea typeface="+mn-ea"/>
              </a:rPr>
              <a:t>微博：东华大学信息学院研究生招生</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Rectangle 2"/>
          <p:cNvSpPr>
            <a:spLocks noGrp="1" noChangeArrowheads="1"/>
          </p:cNvSpPr>
          <p:nvPr>
            <p:ph type="title"/>
          </p:nvPr>
        </p:nvSpPr>
        <p:spPr bwMode="auto">
          <a:xfrm>
            <a:off x="749321" y="2475360"/>
            <a:ext cx="8122785" cy="2479412"/>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zh-CN" altLang="en-US" sz="4800" b="1" dirty="0" smtClean="0">
                <a:solidFill>
                  <a:srgbClr val="00B0F0"/>
                </a:solidFill>
                <a:effectLst>
                  <a:outerShdw blurRad="38100" dist="38100" dir="2700000" algn="tl">
                    <a:srgbClr val="000000">
                      <a:alpha val="43137"/>
                    </a:srgbClr>
                  </a:outerShdw>
                </a:effectLst>
                <a:latin typeface="Times New Roman" pitchFamily="18" charset="0"/>
                <a:ea typeface="黑体" pitchFamily="2" charset="-122"/>
              </a:rPr>
              <a:t>谢谢！</a:t>
            </a:r>
            <a:r>
              <a:rPr lang="en-US" altLang="zh-CN" sz="4800" b="1" dirty="0" smtClean="0">
                <a:solidFill>
                  <a:srgbClr val="00B0F0"/>
                </a:solidFill>
                <a:effectLst>
                  <a:outerShdw blurRad="38100" dist="38100" dir="2700000" algn="tl">
                    <a:srgbClr val="000000">
                      <a:alpha val="43137"/>
                    </a:srgbClr>
                  </a:outerShdw>
                </a:effectLst>
                <a:latin typeface="Times New Roman" pitchFamily="18" charset="0"/>
                <a:ea typeface="黑体" pitchFamily="2" charset="-122"/>
              </a:rPr>
              <a:t/>
            </a:r>
            <a:br>
              <a:rPr lang="en-US" altLang="zh-CN" sz="4800" b="1" dirty="0" smtClean="0">
                <a:solidFill>
                  <a:srgbClr val="00B0F0"/>
                </a:solidFill>
                <a:effectLst>
                  <a:outerShdw blurRad="38100" dist="38100" dir="2700000" algn="tl">
                    <a:srgbClr val="000000">
                      <a:alpha val="43137"/>
                    </a:srgbClr>
                  </a:outerShdw>
                </a:effectLst>
                <a:latin typeface="Times New Roman" pitchFamily="18" charset="0"/>
                <a:ea typeface="黑体" pitchFamily="2" charset="-122"/>
              </a:rPr>
            </a:br>
            <a:r>
              <a:rPr lang="zh-CN" altLang="en-US" sz="4800" b="1" dirty="0" smtClean="0">
                <a:solidFill>
                  <a:srgbClr val="00B0F0"/>
                </a:solidFill>
                <a:effectLst>
                  <a:outerShdw blurRad="38100" dist="38100" dir="2700000" algn="tl">
                    <a:srgbClr val="000000">
                      <a:alpha val="43137"/>
                    </a:srgbClr>
                  </a:outerShdw>
                </a:effectLst>
                <a:latin typeface="Times New Roman" pitchFamily="18" charset="0"/>
                <a:ea typeface="黑体" pitchFamily="2" charset="-122"/>
              </a:rPr>
              <a:t>欢迎报考东华大学</a:t>
            </a:r>
            <a:r>
              <a:rPr lang="en-US" altLang="zh-CN" sz="4800" b="1" dirty="0" smtClean="0">
                <a:solidFill>
                  <a:srgbClr val="00B0F0"/>
                </a:solidFill>
                <a:effectLst>
                  <a:outerShdw blurRad="38100" dist="38100" dir="2700000" algn="tl">
                    <a:srgbClr val="000000">
                      <a:alpha val="43137"/>
                    </a:srgbClr>
                  </a:outerShdw>
                </a:effectLst>
                <a:latin typeface="Times New Roman" pitchFamily="18" charset="0"/>
                <a:ea typeface="黑体" pitchFamily="2" charset="-122"/>
              </a:rPr>
              <a:t/>
            </a:r>
            <a:br>
              <a:rPr lang="en-US" altLang="zh-CN" sz="4800" b="1" dirty="0" smtClean="0">
                <a:solidFill>
                  <a:srgbClr val="00B0F0"/>
                </a:solidFill>
                <a:effectLst>
                  <a:outerShdw blurRad="38100" dist="38100" dir="2700000" algn="tl">
                    <a:srgbClr val="000000">
                      <a:alpha val="43137"/>
                    </a:srgbClr>
                  </a:outerShdw>
                </a:effectLst>
                <a:latin typeface="Times New Roman" pitchFamily="18" charset="0"/>
                <a:ea typeface="黑体" pitchFamily="2" charset="-122"/>
              </a:rPr>
            </a:br>
            <a:r>
              <a:rPr lang="zh-CN" altLang="en-US" sz="4800" b="1" dirty="0" smtClean="0">
                <a:solidFill>
                  <a:srgbClr val="00B0F0"/>
                </a:solidFill>
                <a:effectLst>
                  <a:outerShdw blurRad="38100" dist="38100" dir="2700000" algn="tl">
                    <a:srgbClr val="000000">
                      <a:alpha val="43137"/>
                    </a:srgbClr>
                  </a:outerShdw>
                </a:effectLst>
                <a:latin typeface="Times New Roman" pitchFamily="18" charset="0"/>
                <a:ea typeface="黑体" pitchFamily="2" charset="-122"/>
              </a:rPr>
              <a:t>信息科学与技术学院！</a:t>
            </a:r>
            <a:endParaRPr lang="zh-CN" altLang="en-US" sz="4800" b="1" dirty="0">
              <a:solidFill>
                <a:srgbClr val="00B0F0"/>
              </a:solidFill>
              <a:effectLst>
                <a:outerShdw blurRad="38100" dist="38100" dir="2700000" algn="tl">
                  <a:srgbClr val="000000">
                    <a:alpha val="43137"/>
                  </a:srgbClr>
                </a:outerShdw>
              </a:effectLst>
              <a:latin typeface="Times New Roman" pitchFamily="18" charset="0"/>
              <a:ea typeface="黑体" pitchFamily="2" charset="-122"/>
            </a:endParaRPr>
          </a:p>
        </p:txBody>
      </p:sp>
      <p:sp>
        <p:nvSpPr>
          <p:cNvPr id="5" name="矩形 4"/>
          <p:cNvSpPr/>
          <p:nvPr/>
        </p:nvSpPr>
        <p:spPr bwMode="auto">
          <a:xfrm>
            <a:off x="4" y="537029"/>
            <a:ext cx="9158510" cy="126274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pic>
        <p:nvPicPr>
          <p:cNvPr id="1174532" name="Picture 4" descr="东华教学楼aa"/>
          <p:cNvPicPr>
            <a:picLocks noChangeAspect="1" noChangeArrowheads="1"/>
          </p:cNvPicPr>
          <p:nvPr/>
        </p:nvPicPr>
        <p:blipFill>
          <a:blip r:embed="rId2" cstate="print"/>
          <a:srcRect t="14455" b="19591"/>
          <a:stretch>
            <a:fillRect/>
          </a:stretch>
        </p:blipFill>
        <p:spPr bwMode="auto">
          <a:xfrm>
            <a:off x="0" y="5641165"/>
            <a:ext cx="3670300" cy="1270000"/>
          </a:xfrm>
          <a:prstGeom prst="rect">
            <a:avLst/>
          </a:prstGeom>
          <a:noFill/>
        </p:spPr>
      </p:pic>
      <p:pic>
        <p:nvPicPr>
          <p:cNvPr id="6" name="图片 5" descr="校门合成终稿(xsg).jpg"/>
          <p:cNvPicPr>
            <a:picLocks noChangeAspect="1"/>
          </p:cNvPicPr>
          <p:nvPr/>
        </p:nvPicPr>
        <p:blipFill>
          <a:blip r:embed="rId3"/>
          <a:stretch>
            <a:fillRect/>
          </a:stretch>
        </p:blipFill>
        <p:spPr>
          <a:xfrm>
            <a:off x="0" y="-5504"/>
            <a:ext cx="9143999" cy="1664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74532"/>
                                        </p:tgtEl>
                                        <p:attrNameLst>
                                          <p:attrName>style.visibility</p:attrName>
                                        </p:attrNameLst>
                                      </p:cBhvr>
                                      <p:to>
                                        <p:strVal val="visible"/>
                                      </p:to>
                                    </p:set>
                                    <p:animEffect transition="in" filter="blinds(horizontal)">
                                      <p:cBhvr>
                                        <p:cTn id="7" dur="500"/>
                                        <p:tgtEl>
                                          <p:spTgt spid="1174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701345" y="598714"/>
            <a:ext cx="5616575" cy="688975"/>
          </a:xfrm>
          <a:prstGeom prst="rect">
            <a:avLst/>
          </a:prstGeom>
          <a:noFill/>
        </p:spPr>
        <p:txBody>
          <a:bodyPr anchor="t"/>
          <a:lstStyle/>
          <a:p>
            <a:pPr algn="ctr"/>
            <a:r>
              <a:rPr lang="zh-CN" altLang="en-US" b="1" dirty="0" smtClean="0">
                <a:solidFill>
                  <a:schemeClr val="tx1"/>
                </a:solidFill>
                <a:ea typeface="黑体" pitchFamily="2" charset="-122"/>
                <a:cs typeface="Times New Roman" pitchFamily="18" charset="0"/>
              </a:rPr>
              <a:t>提纲</a:t>
            </a:r>
          </a:p>
        </p:txBody>
      </p:sp>
      <p:grpSp>
        <p:nvGrpSpPr>
          <p:cNvPr id="2" name="Group 23"/>
          <p:cNvGrpSpPr>
            <a:grpSpLocks/>
          </p:cNvGrpSpPr>
          <p:nvPr/>
        </p:nvGrpSpPr>
        <p:grpSpPr bwMode="auto">
          <a:xfrm>
            <a:off x="3156631" y="2881265"/>
            <a:ext cx="388706" cy="476249"/>
            <a:chOff x="0" y="0"/>
            <a:chExt cx="288" cy="300"/>
          </a:xfrm>
        </p:grpSpPr>
        <p:sp>
          <p:nvSpPr>
            <p:cNvPr id="8213" name="AutoShape 39"/>
            <p:cNvSpPr>
              <a:spLocks noChangeArrowheads="1"/>
            </p:cNvSpPr>
            <p:nvPr/>
          </p:nvSpPr>
          <p:spPr bwMode="auto">
            <a:xfrm>
              <a:off x="0" y="0"/>
              <a:ext cx="288" cy="265"/>
            </a:xfrm>
            <a:prstGeom prst="roundRect">
              <a:avLst>
                <a:gd name="adj" fmla="val 11921"/>
              </a:avLst>
            </a:prstGeom>
            <a:gradFill rotWithShape="1">
              <a:gsLst>
                <a:gs pos="0">
                  <a:srgbClr val="00CC99">
                    <a:alpha val="53998"/>
                  </a:srgbClr>
                </a:gs>
                <a:gs pos="100000">
                  <a:srgbClr val="2DD5AB"/>
                </a:gs>
              </a:gsLst>
              <a:lin ang="5400000" scaled="1"/>
            </a:gradFill>
            <a:ln w="38100">
              <a:solidFill>
                <a:schemeClr val="bg1"/>
              </a:solidFill>
              <a:round/>
              <a:headEnd/>
              <a:tailEnd/>
            </a:ln>
          </p:spPr>
          <p:txBody>
            <a:bodyPr wrap="none" anchor="ctr"/>
            <a:lstStyle/>
            <a:p>
              <a:pPr algn="ctr"/>
              <a:endParaRPr lang="zh-CN" altLang="zh-CN" sz="2400" b="1">
                <a:ea typeface="黑体" pitchFamily="2" charset="-122"/>
              </a:endParaRPr>
            </a:p>
          </p:txBody>
        </p:sp>
        <p:sp>
          <p:nvSpPr>
            <p:cNvPr id="8214" name="Freeform 40"/>
            <p:cNvSpPr>
              <a:spLocks/>
            </p:cNvSpPr>
            <p:nvPr/>
          </p:nvSpPr>
          <p:spPr bwMode="auto">
            <a:xfrm>
              <a:off x="39" y="24"/>
              <a:ext cx="187" cy="233"/>
            </a:xfrm>
            <a:custGeom>
              <a:avLst/>
              <a:gdLst>
                <a:gd name="T0" fmla="*/ 37 w 596"/>
                <a:gd name="T1" fmla="*/ 0 h 598"/>
                <a:gd name="T2" fmla="*/ 0 w 596"/>
                <a:gd name="T3" fmla="*/ 46 h 598"/>
                <a:gd name="T4" fmla="*/ 0 w 596"/>
                <a:gd name="T5" fmla="*/ 229 h 598"/>
                <a:gd name="T6" fmla="*/ 51 w 596"/>
                <a:gd name="T7" fmla="*/ 68 h 598"/>
                <a:gd name="T8" fmla="*/ 185 w 596"/>
                <a:gd name="T9" fmla="*/ 0 h 598"/>
                <a:gd name="T10" fmla="*/ 3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FFFFF"/>
                </a:gs>
                <a:gs pos="100000">
                  <a:srgbClr val="00CC99">
                    <a:alpha val="89000"/>
                  </a:srgbClr>
                </a:gs>
              </a:gsLst>
              <a:lin ang="18900000" scaled="1"/>
            </a:gradFill>
            <a:ln w="9525">
              <a:noFill/>
              <a:round/>
              <a:headEnd/>
              <a:tailEnd/>
            </a:ln>
          </p:spPr>
          <p:txBody>
            <a:bodyPr/>
            <a:lstStyle/>
            <a:p>
              <a:pPr algn="ctr"/>
              <a:endParaRPr lang="zh-CN" altLang="en-US"/>
            </a:p>
          </p:txBody>
        </p:sp>
        <p:sp>
          <p:nvSpPr>
            <p:cNvPr id="8215" name="Text Box 17"/>
            <p:cNvSpPr txBox="1">
              <a:spLocks noChangeArrowheads="1"/>
            </p:cNvSpPr>
            <p:nvPr/>
          </p:nvSpPr>
          <p:spPr bwMode="auto">
            <a:xfrm>
              <a:off x="37" y="4"/>
              <a:ext cx="217" cy="296"/>
            </a:xfrm>
            <a:prstGeom prst="rect">
              <a:avLst/>
            </a:prstGeom>
            <a:noFill/>
            <a:ln w="9525">
              <a:noFill/>
              <a:miter lim="800000"/>
              <a:headEnd/>
              <a:tailEnd/>
            </a:ln>
          </p:spPr>
          <p:txBody>
            <a:bodyPr tIns="54000" anchorCtr="1">
              <a:spAutoFit/>
            </a:bodyPr>
            <a:lstStyle/>
            <a:p>
              <a:pPr algn="ctr">
                <a:spcBef>
                  <a:spcPct val="50000"/>
                </a:spcBef>
              </a:pPr>
              <a:r>
                <a:rPr lang="en-US" altLang="zh-CN" sz="2400" b="1">
                  <a:latin typeface="Times New Roman" pitchFamily="18" charset="0"/>
                  <a:ea typeface="黑体" pitchFamily="2" charset="-122"/>
                </a:rPr>
                <a:t>1</a:t>
              </a:r>
            </a:p>
          </p:txBody>
        </p:sp>
      </p:grpSp>
      <p:sp>
        <p:nvSpPr>
          <p:cNvPr id="35" name="AutoShape 15"/>
          <p:cNvSpPr>
            <a:spLocks noChangeArrowheads="1"/>
          </p:cNvSpPr>
          <p:nvPr/>
        </p:nvSpPr>
        <p:spPr bwMode="gray">
          <a:xfrm>
            <a:off x="2188255" y="1615087"/>
            <a:ext cx="4517345" cy="531813"/>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chemeClr val="bg1"/>
            </a:solidFill>
            <a:round/>
            <a:headEnd/>
            <a:tailEnd/>
          </a:ln>
          <a:effectLst/>
        </p:spPr>
        <p:txBody>
          <a:bodyPr anchor="ctr"/>
          <a:lstStyle/>
          <a:p>
            <a:pPr algn="ctr">
              <a:defRPr/>
            </a:pPr>
            <a:endParaRPr lang="zh-CN" altLang="en-US"/>
          </a:p>
        </p:txBody>
      </p:sp>
      <p:sp>
        <p:nvSpPr>
          <p:cNvPr id="8201" name="AutoShape 16"/>
          <p:cNvSpPr>
            <a:spLocks noChangeArrowheads="1"/>
          </p:cNvSpPr>
          <p:nvPr/>
        </p:nvSpPr>
        <p:spPr bwMode="gray">
          <a:xfrm>
            <a:off x="1807255" y="1537300"/>
            <a:ext cx="583057" cy="685800"/>
          </a:xfrm>
          <a:prstGeom prst="diamond">
            <a:avLst/>
          </a:prstGeom>
          <a:solidFill>
            <a:schemeClr val="accent1"/>
          </a:solidFill>
          <a:ln w="25400" algn="ctr">
            <a:solidFill>
              <a:schemeClr val="bg1"/>
            </a:solidFill>
            <a:miter lim="800000"/>
            <a:headEnd/>
            <a:tailEnd/>
          </a:ln>
        </p:spPr>
        <p:txBody>
          <a:bodyPr anchor="ctr"/>
          <a:lstStyle/>
          <a:p>
            <a:pPr algn="ctr"/>
            <a:endParaRPr lang="zh-CN" altLang="en-US"/>
          </a:p>
        </p:txBody>
      </p:sp>
      <p:sp>
        <p:nvSpPr>
          <p:cNvPr id="8202" name="Text Box 17"/>
          <p:cNvSpPr txBox="1">
            <a:spLocks noChangeArrowheads="1"/>
          </p:cNvSpPr>
          <p:nvPr/>
        </p:nvSpPr>
        <p:spPr bwMode="gray">
          <a:xfrm>
            <a:off x="2540680" y="1635725"/>
            <a:ext cx="4144836" cy="519112"/>
          </a:xfrm>
          <a:prstGeom prst="rect">
            <a:avLst/>
          </a:prstGeom>
          <a:noFill/>
          <a:ln w="9525" algn="ctr">
            <a:noFill/>
            <a:miter lim="800000"/>
            <a:headEnd/>
            <a:tailEnd/>
          </a:ln>
        </p:spPr>
        <p:txBody>
          <a:bodyPr/>
          <a:lstStyle/>
          <a:p>
            <a:pPr algn="ctr"/>
            <a:r>
              <a:rPr lang="zh-CN" altLang="en-US" sz="2800" b="1" dirty="0" smtClean="0">
                <a:ea typeface="黑体" pitchFamily="2" charset="-122"/>
              </a:rPr>
              <a:t>学院简介</a:t>
            </a:r>
            <a:endParaRPr lang="zh-CN" altLang="en-US" sz="2800" b="1" dirty="0">
              <a:ea typeface="黑体" pitchFamily="2" charset="-122"/>
            </a:endParaRPr>
          </a:p>
        </p:txBody>
      </p:sp>
      <p:sp>
        <p:nvSpPr>
          <p:cNvPr id="8203" name="Text Box 18"/>
          <p:cNvSpPr txBox="1">
            <a:spLocks noChangeArrowheads="1"/>
          </p:cNvSpPr>
          <p:nvPr/>
        </p:nvSpPr>
        <p:spPr bwMode="gray">
          <a:xfrm>
            <a:off x="1964418" y="1600800"/>
            <a:ext cx="307724" cy="519112"/>
          </a:xfrm>
          <a:prstGeom prst="rect">
            <a:avLst/>
          </a:prstGeom>
          <a:noFill/>
          <a:ln w="9525" algn="ctr">
            <a:noFill/>
            <a:miter lim="800000"/>
            <a:headEnd/>
            <a:tailEnd/>
          </a:ln>
        </p:spPr>
        <p:txBody>
          <a:bodyPr/>
          <a:lstStyle/>
          <a:p>
            <a:pPr algn="ctr" eaLnBrk="0" hangingPunct="0"/>
            <a:r>
              <a:rPr lang="en-US" altLang="zh-CN" sz="2800" b="1" dirty="0">
                <a:latin typeface="Times New Roman" pitchFamily="18" charset="0"/>
                <a:ea typeface="黑体" pitchFamily="2" charset="-122"/>
              </a:rPr>
              <a:t>1</a:t>
            </a:r>
          </a:p>
        </p:txBody>
      </p:sp>
      <p:sp>
        <p:nvSpPr>
          <p:cNvPr id="8206" name="Text Box 22"/>
          <p:cNvSpPr txBox="1">
            <a:spLocks noChangeArrowheads="1"/>
          </p:cNvSpPr>
          <p:nvPr/>
        </p:nvSpPr>
        <p:spPr bwMode="gray">
          <a:xfrm>
            <a:off x="2572430" y="2859040"/>
            <a:ext cx="4193423" cy="519112"/>
          </a:xfrm>
          <a:prstGeom prst="rect">
            <a:avLst/>
          </a:prstGeom>
          <a:noFill/>
          <a:ln w="9525" algn="ctr">
            <a:noFill/>
            <a:miter lim="800000"/>
            <a:headEnd/>
            <a:tailEnd/>
          </a:ln>
        </p:spPr>
        <p:txBody>
          <a:bodyPr/>
          <a:lstStyle/>
          <a:p>
            <a:pPr algn="ctr" eaLnBrk="0" hangingPunct="0"/>
            <a:r>
              <a:rPr lang="zh-CN" altLang="en-US" sz="2800" b="1">
                <a:latin typeface="Times New Roman" pitchFamily="18" charset="0"/>
                <a:ea typeface="黑体" pitchFamily="2" charset="-122"/>
              </a:rPr>
              <a:t>曾获科技奖励情况</a:t>
            </a:r>
          </a:p>
        </p:txBody>
      </p:sp>
      <p:sp>
        <p:nvSpPr>
          <p:cNvPr id="43" name="AutoShape 24"/>
          <p:cNvSpPr>
            <a:spLocks noChangeArrowheads="1"/>
          </p:cNvSpPr>
          <p:nvPr/>
        </p:nvSpPr>
        <p:spPr bwMode="gray">
          <a:xfrm>
            <a:off x="2188256" y="2844752"/>
            <a:ext cx="4491702" cy="531813"/>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anchor="ctr"/>
          <a:lstStyle/>
          <a:p>
            <a:pPr algn="ctr">
              <a:defRPr/>
            </a:pPr>
            <a:endParaRPr lang="zh-CN" altLang="en-US"/>
          </a:p>
        </p:txBody>
      </p:sp>
      <p:sp>
        <p:nvSpPr>
          <p:cNvPr id="8209" name="AutoShape 25"/>
          <p:cNvSpPr>
            <a:spLocks noChangeArrowheads="1"/>
          </p:cNvSpPr>
          <p:nvPr/>
        </p:nvSpPr>
        <p:spPr bwMode="gray">
          <a:xfrm>
            <a:off x="1807255" y="2766965"/>
            <a:ext cx="583057" cy="685800"/>
          </a:xfrm>
          <a:prstGeom prst="diamond">
            <a:avLst/>
          </a:prstGeom>
          <a:solidFill>
            <a:schemeClr val="accent2"/>
          </a:solidFill>
          <a:ln w="25400" algn="ctr">
            <a:solidFill>
              <a:schemeClr val="bg1"/>
            </a:solidFill>
            <a:miter lim="800000"/>
            <a:headEnd/>
            <a:tailEnd/>
          </a:ln>
        </p:spPr>
        <p:txBody>
          <a:bodyPr anchor="ctr"/>
          <a:lstStyle/>
          <a:p>
            <a:pPr algn="ctr"/>
            <a:endParaRPr lang="zh-CN" altLang="en-US"/>
          </a:p>
        </p:txBody>
      </p:sp>
      <p:sp>
        <p:nvSpPr>
          <p:cNvPr id="8211" name="Text Box 27"/>
          <p:cNvSpPr txBox="1">
            <a:spLocks noChangeArrowheads="1"/>
          </p:cNvSpPr>
          <p:nvPr/>
        </p:nvSpPr>
        <p:spPr bwMode="gray">
          <a:xfrm>
            <a:off x="1964418" y="2830465"/>
            <a:ext cx="307724" cy="519112"/>
          </a:xfrm>
          <a:prstGeom prst="rect">
            <a:avLst/>
          </a:prstGeom>
          <a:noFill/>
          <a:ln w="9525" algn="ctr">
            <a:noFill/>
            <a:miter lim="800000"/>
            <a:headEnd/>
            <a:tailEnd/>
          </a:ln>
        </p:spPr>
        <p:txBody>
          <a:bodyPr/>
          <a:lstStyle/>
          <a:p>
            <a:pPr algn="ctr" eaLnBrk="0" hangingPunct="0"/>
            <a:r>
              <a:rPr lang="en-US" altLang="zh-CN" sz="2800" b="1" dirty="0" smtClean="0">
                <a:latin typeface="Times New Roman" pitchFamily="18" charset="0"/>
                <a:ea typeface="黑体" pitchFamily="2" charset="-122"/>
              </a:rPr>
              <a:t>3</a:t>
            </a:r>
            <a:endParaRPr lang="en-US" altLang="zh-CN" sz="2800" b="1" dirty="0">
              <a:latin typeface="Times New Roman" pitchFamily="18" charset="0"/>
              <a:ea typeface="黑体" pitchFamily="2" charset="-122"/>
            </a:endParaRPr>
          </a:p>
        </p:txBody>
      </p:sp>
      <p:sp>
        <p:nvSpPr>
          <p:cNvPr id="8212" name="Text Box 29"/>
          <p:cNvSpPr txBox="1">
            <a:spLocks noChangeArrowheads="1"/>
          </p:cNvSpPr>
          <p:nvPr/>
        </p:nvSpPr>
        <p:spPr bwMode="gray">
          <a:xfrm>
            <a:off x="2540680" y="2863802"/>
            <a:ext cx="4038213" cy="519113"/>
          </a:xfrm>
          <a:prstGeom prst="rect">
            <a:avLst/>
          </a:prstGeom>
          <a:noFill/>
          <a:ln w="9525" algn="ctr">
            <a:noFill/>
            <a:miter lim="800000"/>
            <a:headEnd/>
            <a:tailEnd/>
          </a:ln>
        </p:spPr>
        <p:txBody>
          <a:bodyPr/>
          <a:lstStyle/>
          <a:p>
            <a:pPr algn="ctr" eaLnBrk="0" hangingPunct="0"/>
            <a:r>
              <a:rPr lang="zh-CN" altLang="en-US" sz="2800" b="1" dirty="0" smtClean="0">
                <a:latin typeface="Times New Roman" pitchFamily="18" charset="0"/>
                <a:ea typeface="黑体" pitchFamily="2" charset="-122"/>
              </a:rPr>
              <a:t>师资队伍</a:t>
            </a:r>
            <a:endParaRPr lang="zh-CN" altLang="en-US" sz="2800" b="1" dirty="0">
              <a:latin typeface="Times New Roman" pitchFamily="18" charset="0"/>
              <a:ea typeface="黑体" pitchFamily="2" charset="-122"/>
            </a:endParaRPr>
          </a:p>
        </p:txBody>
      </p:sp>
      <p:sp>
        <p:nvSpPr>
          <p:cNvPr id="24" name="AutoShape 8"/>
          <p:cNvSpPr>
            <a:spLocks noChangeArrowheads="1"/>
          </p:cNvSpPr>
          <p:nvPr/>
        </p:nvSpPr>
        <p:spPr bwMode="gray">
          <a:xfrm>
            <a:off x="2188256" y="3471991"/>
            <a:ext cx="4503848" cy="531813"/>
          </a:xfrm>
          <a:prstGeom prst="roundRect">
            <a:avLst>
              <a:gd name="adj" fmla="val 16667"/>
            </a:avLst>
          </a:prstGeom>
          <a:gradFill rotWithShape="1">
            <a:gsLst>
              <a:gs pos="0">
                <a:srgbClr val="99FFCC"/>
              </a:gs>
              <a:gs pos="50000">
                <a:srgbClr val="E9FFF4"/>
              </a:gs>
              <a:gs pos="100000">
                <a:srgbClr val="99FFCC"/>
              </a:gs>
            </a:gsLst>
            <a:lin ang="5400000" scaled="1"/>
          </a:gradFill>
          <a:ln w="12700" algn="ctr">
            <a:solidFill>
              <a:schemeClr val="bg1"/>
            </a:solidFill>
            <a:round/>
            <a:headEnd/>
            <a:tailEnd/>
          </a:ln>
        </p:spPr>
        <p:txBody>
          <a:bodyPr anchor="ctr"/>
          <a:lstStyle/>
          <a:p>
            <a:pPr algn="ctr"/>
            <a:endParaRPr lang="zh-CN" altLang="en-US"/>
          </a:p>
        </p:txBody>
      </p:sp>
      <p:sp>
        <p:nvSpPr>
          <p:cNvPr id="25" name="AutoShape 9"/>
          <p:cNvSpPr>
            <a:spLocks noChangeArrowheads="1"/>
          </p:cNvSpPr>
          <p:nvPr/>
        </p:nvSpPr>
        <p:spPr bwMode="gray">
          <a:xfrm>
            <a:off x="1807255" y="3394204"/>
            <a:ext cx="583057" cy="685800"/>
          </a:xfrm>
          <a:prstGeom prst="diamond">
            <a:avLst/>
          </a:prstGeom>
          <a:solidFill>
            <a:srgbClr val="99FFCC"/>
          </a:solidFill>
          <a:ln w="25400" algn="ctr">
            <a:solidFill>
              <a:schemeClr val="bg1"/>
            </a:solidFill>
            <a:miter lim="800000"/>
            <a:headEnd/>
            <a:tailEnd/>
          </a:ln>
        </p:spPr>
        <p:txBody>
          <a:bodyPr anchor="ctr"/>
          <a:lstStyle/>
          <a:p>
            <a:pPr algn="ctr"/>
            <a:endParaRPr lang="zh-CN" altLang="en-US"/>
          </a:p>
        </p:txBody>
      </p:sp>
      <p:sp>
        <p:nvSpPr>
          <p:cNvPr id="26" name="Text Box 10"/>
          <p:cNvSpPr txBox="1">
            <a:spLocks noChangeArrowheads="1"/>
          </p:cNvSpPr>
          <p:nvPr/>
        </p:nvSpPr>
        <p:spPr bwMode="gray">
          <a:xfrm>
            <a:off x="1964418" y="3457704"/>
            <a:ext cx="307724" cy="519112"/>
          </a:xfrm>
          <a:prstGeom prst="rect">
            <a:avLst/>
          </a:prstGeom>
          <a:noFill/>
          <a:ln w="9525" algn="ctr">
            <a:noFill/>
            <a:miter lim="800000"/>
            <a:headEnd/>
            <a:tailEnd/>
          </a:ln>
        </p:spPr>
        <p:txBody>
          <a:bodyPr/>
          <a:lstStyle/>
          <a:p>
            <a:pPr algn="ctr" eaLnBrk="0" hangingPunct="0"/>
            <a:r>
              <a:rPr lang="en-US" altLang="zh-CN" sz="2800" b="1" dirty="0" smtClean="0">
                <a:latin typeface="Times New Roman" pitchFamily="18" charset="0"/>
                <a:ea typeface="黑体" pitchFamily="2" charset="-122"/>
              </a:rPr>
              <a:t>4</a:t>
            </a:r>
            <a:endParaRPr lang="en-US" altLang="zh-CN" sz="2800" b="1" dirty="0">
              <a:latin typeface="Times New Roman" pitchFamily="18" charset="0"/>
              <a:ea typeface="黑体" pitchFamily="2" charset="-122"/>
            </a:endParaRPr>
          </a:p>
        </p:txBody>
      </p:sp>
      <p:sp>
        <p:nvSpPr>
          <p:cNvPr id="27" name="Text Box 13"/>
          <p:cNvSpPr txBox="1">
            <a:spLocks noChangeArrowheads="1"/>
          </p:cNvSpPr>
          <p:nvPr/>
        </p:nvSpPr>
        <p:spPr bwMode="gray">
          <a:xfrm>
            <a:off x="2540680" y="3487866"/>
            <a:ext cx="4166431" cy="519113"/>
          </a:xfrm>
          <a:prstGeom prst="rect">
            <a:avLst/>
          </a:prstGeom>
          <a:noFill/>
          <a:ln w="9525" algn="ctr">
            <a:noFill/>
            <a:miter lim="800000"/>
            <a:headEnd/>
            <a:tailEnd/>
          </a:ln>
        </p:spPr>
        <p:txBody>
          <a:bodyPr/>
          <a:lstStyle/>
          <a:p>
            <a:pPr algn="ctr" eaLnBrk="0" hangingPunct="0"/>
            <a:endParaRPr lang="zh-CN" altLang="en-US" sz="2800" b="1" dirty="0">
              <a:latin typeface="Times New Roman" pitchFamily="18" charset="0"/>
              <a:ea typeface="黑体" pitchFamily="2" charset="-122"/>
            </a:endParaRPr>
          </a:p>
        </p:txBody>
      </p:sp>
      <p:sp>
        <p:nvSpPr>
          <p:cNvPr id="28" name="AutoShape 20"/>
          <p:cNvSpPr>
            <a:spLocks noChangeArrowheads="1"/>
          </p:cNvSpPr>
          <p:nvPr/>
        </p:nvSpPr>
        <p:spPr bwMode="gray">
          <a:xfrm>
            <a:off x="2188255" y="4082279"/>
            <a:ext cx="4517345" cy="531812"/>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chemeClr val="bg1"/>
            </a:solidFill>
            <a:round/>
            <a:headEnd/>
            <a:tailEnd/>
          </a:ln>
          <a:effectLst/>
        </p:spPr>
        <p:txBody>
          <a:bodyPr anchor="ctr"/>
          <a:lstStyle/>
          <a:p>
            <a:pPr algn="ctr">
              <a:defRPr/>
            </a:pPr>
            <a:endParaRPr lang="zh-CN" altLang="en-US"/>
          </a:p>
        </p:txBody>
      </p:sp>
      <p:sp>
        <p:nvSpPr>
          <p:cNvPr id="29" name="AutoShape 21"/>
          <p:cNvSpPr>
            <a:spLocks noChangeArrowheads="1"/>
          </p:cNvSpPr>
          <p:nvPr/>
        </p:nvSpPr>
        <p:spPr bwMode="gray">
          <a:xfrm>
            <a:off x="1807255" y="4004491"/>
            <a:ext cx="583057" cy="685800"/>
          </a:xfrm>
          <a:prstGeom prst="diamond">
            <a:avLst/>
          </a:prstGeom>
          <a:solidFill>
            <a:schemeClr val="accent1"/>
          </a:solidFill>
          <a:ln w="25400" algn="ctr">
            <a:solidFill>
              <a:schemeClr val="bg1"/>
            </a:solidFill>
            <a:miter lim="800000"/>
            <a:headEnd/>
            <a:tailEnd/>
          </a:ln>
        </p:spPr>
        <p:txBody>
          <a:bodyPr anchor="ctr"/>
          <a:lstStyle/>
          <a:p>
            <a:pPr algn="ctr"/>
            <a:endParaRPr lang="zh-CN" altLang="en-US"/>
          </a:p>
        </p:txBody>
      </p:sp>
      <p:sp>
        <p:nvSpPr>
          <p:cNvPr id="30" name="Text Box 23"/>
          <p:cNvSpPr txBox="1">
            <a:spLocks noChangeArrowheads="1"/>
          </p:cNvSpPr>
          <p:nvPr/>
        </p:nvSpPr>
        <p:spPr bwMode="gray">
          <a:xfrm>
            <a:off x="1964418" y="4067991"/>
            <a:ext cx="307724" cy="519113"/>
          </a:xfrm>
          <a:prstGeom prst="rect">
            <a:avLst/>
          </a:prstGeom>
          <a:noFill/>
          <a:ln w="9525" algn="ctr">
            <a:noFill/>
            <a:miter lim="800000"/>
            <a:headEnd/>
            <a:tailEnd/>
          </a:ln>
        </p:spPr>
        <p:txBody>
          <a:bodyPr/>
          <a:lstStyle/>
          <a:p>
            <a:pPr algn="ctr" eaLnBrk="0" hangingPunct="0"/>
            <a:r>
              <a:rPr lang="en-US" altLang="zh-CN" sz="2800" b="1" dirty="0" smtClean="0">
                <a:latin typeface="Times New Roman" pitchFamily="18" charset="0"/>
                <a:ea typeface="黑体" pitchFamily="2" charset="-122"/>
              </a:rPr>
              <a:t>5</a:t>
            </a:r>
            <a:endParaRPr lang="en-US" altLang="zh-CN" sz="2800" b="1" dirty="0">
              <a:latin typeface="Times New Roman" pitchFamily="18" charset="0"/>
              <a:ea typeface="黑体" pitchFamily="2" charset="-122"/>
            </a:endParaRPr>
          </a:p>
        </p:txBody>
      </p:sp>
      <p:sp>
        <p:nvSpPr>
          <p:cNvPr id="31" name="Text Box 26"/>
          <p:cNvSpPr txBox="1">
            <a:spLocks noChangeArrowheads="1"/>
          </p:cNvSpPr>
          <p:nvPr/>
        </p:nvSpPr>
        <p:spPr bwMode="gray">
          <a:xfrm>
            <a:off x="2487517" y="3497968"/>
            <a:ext cx="4038213" cy="519113"/>
          </a:xfrm>
          <a:prstGeom prst="rect">
            <a:avLst/>
          </a:prstGeom>
          <a:noFill/>
          <a:ln w="9525" algn="ctr">
            <a:noFill/>
            <a:miter lim="800000"/>
            <a:headEnd/>
            <a:tailEnd/>
          </a:ln>
        </p:spPr>
        <p:txBody>
          <a:bodyPr/>
          <a:lstStyle/>
          <a:p>
            <a:pPr algn="ctr" eaLnBrk="0" hangingPunct="0"/>
            <a:r>
              <a:rPr lang="zh-CN" altLang="en-US" sz="2800" b="1" dirty="0" smtClean="0">
                <a:latin typeface="Times New Roman" pitchFamily="18" charset="0"/>
                <a:ea typeface="黑体" pitchFamily="2" charset="-122"/>
              </a:rPr>
              <a:t>科学研究</a:t>
            </a:r>
            <a:endParaRPr lang="zh-CN" altLang="en-US" sz="2800" b="1" dirty="0">
              <a:latin typeface="Times New Roman" pitchFamily="18" charset="0"/>
              <a:ea typeface="黑体" pitchFamily="2" charset="-122"/>
            </a:endParaRPr>
          </a:p>
        </p:txBody>
      </p:sp>
      <p:sp>
        <p:nvSpPr>
          <p:cNvPr id="32" name="AutoShape 8"/>
          <p:cNvSpPr>
            <a:spLocks noChangeArrowheads="1"/>
          </p:cNvSpPr>
          <p:nvPr/>
        </p:nvSpPr>
        <p:spPr bwMode="gray">
          <a:xfrm>
            <a:off x="2195516" y="2231047"/>
            <a:ext cx="4503848" cy="531813"/>
          </a:xfrm>
          <a:prstGeom prst="roundRect">
            <a:avLst>
              <a:gd name="adj" fmla="val 16667"/>
            </a:avLst>
          </a:prstGeom>
          <a:gradFill rotWithShape="1">
            <a:gsLst>
              <a:gs pos="0">
                <a:srgbClr val="99FFCC"/>
              </a:gs>
              <a:gs pos="50000">
                <a:srgbClr val="E9FFF4"/>
              </a:gs>
              <a:gs pos="100000">
                <a:srgbClr val="99FFCC"/>
              </a:gs>
            </a:gsLst>
            <a:lin ang="5400000" scaled="1"/>
          </a:gradFill>
          <a:ln w="12700" algn="ctr">
            <a:solidFill>
              <a:schemeClr val="bg1"/>
            </a:solidFill>
            <a:round/>
            <a:headEnd/>
            <a:tailEnd/>
          </a:ln>
        </p:spPr>
        <p:txBody>
          <a:bodyPr anchor="ctr"/>
          <a:lstStyle/>
          <a:p>
            <a:pPr algn="ctr"/>
            <a:endParaRPr lang="zh-CN" altLang="en-US"/>
          </a:p>
        </p:txBody>
      </p:sp>
      <p:sp>
        <p:nvSpPr>
          <p:cNvPr id="33" name="AutoShape 9"/>
          <p:cNvSpPr>
            <a:spLocks noChangeArrowheads="1"/>
          </p:cNvSpPr>
          <p:nvPr/>
        </p:nvSpPr>
        <p:spPr bwMode="gray">
          <a:xfrm>
            <a:off x="1814515" y="2153260"/>
            <a:ext cx="583057" cy="685800"/>
          </a:xfrm>
          <a:prstGeom prst="diamond">
            <a:avLst/>
          </a:prstGeom>
          <a:solidFill>
            <a:srgbClr val="99FFCC"/>
          </a:solidFill>
          <a:ln w="25400" algn="ctr">
            <a:solidFill>
              <a:schemeClr val="bg1"/>
            </a:solidFill>
            <a:miter lim="800000"/>
            <a:headEnd/>
            <a:tailEnd/>
          </a:ln>
        </p:spPr>
        <p:txBody>
          <a:bodyPr anchor="ctr"/>
          <a:lstStyle/>
          <a:p>
            <a:pPr algn="ctr"/>
            <a:endParaRPr lang="zh-CN" altLang="en-US"/>
          </a:p>
        </p:txBody>
      </p:sp>
      <p:sp>
        <p:nvSpPr>
          <p:cNvPr id="34" name="Text Box 10"/>
          <p:cNvSpPr txBox="1">
            <a:spLocks noChangeArrowheads="1"/>
          </p:cNvSpPr>
          <p:nvPr/>
        </p:nvSpPr>
        <p:spPr bwMode="gray">
          <a:xfrm>
            <a:off x="1971678" y="2216760"/>
            <a:ext cx="307724" cy="519112"/>
          </a:xfrm>
          <a:prstGeom prst="rect">
            <a:avLst/>
          </a:prstGeom>
          <a:noFill/>
          <a:ln w="9525" algn="ctr">
            <a:noFill/>
            <a:miter lim="800000"/>
            <a:headEnd/>
            <a:tailEnd/>
          </a:ln>
        </p:spPr>
        <p:txBody>
          <a:bodyPr/>
          <a:lstStyle/>
          <a:p>
            <a:pPr algn="ctr" eaLnBrk="0" hangingPunct="0"/>
            <a:r>
              <a:rPr lang="en-US" altLang="zh-CN" sz="2800" b="1" dirty="0">
                <a:latin typeface="Times New Roman" pitchFamily="18" charset="0"/>
                <a:ea typeface="黑体" pitchFamily="2" charset="-122"/>
              </a:rPr>
              <a:t>2</a:t>
            </a:r>
          </a:p>
        </p:txBody>
      </p:sp>
      <p:sp>
        <p:nvSpPr>
          <p:cNvPr id="36" name="Text Box 13"/>
          <p:cNvSpPr txBox="1">
            <a:spLocks noChangeArrowheads="1"/>
          </p:cNvSpPr>
          <p:nvPr/>
        </p:nvSpPr>
        <p:spPr bwMode="gray">
          <a:xfrm>
            <a:off x="2547940" y="2246922"/>
            <a:ext cx="4166431" cy="519113"/>
          </a:xfrm>
          <a:prstGeom prst="rect">
            <a:avLst/>
          </a:prstGeom>
          <a:noFill/>
          <a:ln w="9525" algn="ctr">
            <a:noFill/>
            <a:miter lim="800000"/>
            <a:headEnd/>
            <a:tailEnd/>
          </a:ln>
        </p:spPr>
        <p:txBody>
          <a:bodyPr/>
          <a:lstStyle/>
          <a:p>
            <a:pPr algn="ctr" eaLnBrk="0" hangingPunct="0"/>
            <a:r>
              <a:rPr lang="zh-CN" altLang="en-US" sz="2800" b="1" dirty="0" smtClean="0">
                <a:latin typeface="Times New Roman" pitchFamily="18" charset="0"/>
                <a:ea typeface="黑体" pitchFamily="2" charset="-122"/>
              </a:rPr>
              <a:t>学科与专业</a:t>
            </a:r>
            <a:endParaRPr lang="zh-CN" altLang="en-US" sz="2800" b="1" dirty="0">
              <a:latin typeface="Times New Roman" pitchFamily="18" charset="0"/>
              <a:ea typeface="黑体" pitchFamily="2" charset="-122"/>
            </a:endParaRPr>
          </a:p>
        </p:txBody>
      </p:sp>
      <p:grpSp>
        <p:nvGrpSpPr>
          <p:cNvPr id="37" name="Group 23"/>
          <p:cNvGrpSpPr>
            <a:grpSpLocks/>
          </p:cNvGrpSpPr>
          <p:nvPr/>
        </p:nvGrpSpPr>
        <p:grpSpPr bwMode="auto">
          <a:xfrm>
            <a:off x="3178405" y="4760831"/>
            <a:ext cx="388706" cy="476249"/>
            <a:chOff x="0" y="0"/>
            <a:chExt cx="288" cy="300"/>
          </a:xfrm>
        </p:grpSpPr>
        <p:sp>
          <p:nvSpPr>
            <p:cNvPr id="38" name="AutoShape 39"/>
            <p:cNvSpPr>
              <a:spLocks noChangeArrowheads="1"/>
            </p:cNvSpPr>
            <p:nvPr/>
          </p:nvSpPr>
          <p:spPr bwMode="auto">
            <a:xfrm>
              <a:off x="0" y="0"/>
              <a:ext cx="288" cy="265"/>
            </a:xfrm>
            <a:prstGeom prst="roundRect">
              <a:avLst>
                <a:gd name="adj" fmla="val 11921"/>
              </a:avLst>
            </a:prstGeom>
            <a:gradFill rotWithShape="1">
              <a:gsLst>
                <a:gs pos="0">
                  <a:srgbClr val="00CC99">
                    <a:alpha val="53998"/>
                  </a:srgbClr>
                </a:gs>
                <a:gs pos="100000">
                  <a:srgbClr val="2DD5AB"/>
                </a:gs>
              </a:gsLst>
              <a:lin ang="5400000" scaled="1"/>
            </a:gradFill>
            <a:ln w="38100">
              <a:solidFill>
                <a:schemeClr val="bg1"/>
              </a:solidFill>
              <a:round/>
              <a:headEnd/>
              <a:tailEnd/>
            </a:ln>
          </p:spPr>
          <p:txBody>
            <a:bodyPr wrap="none" anchor="ctr"/>
            <a:lstStyle/>
            <a:p>
              <a:pPr algn="ctr"/>
              <a:endParaRPr lang="zh-CN" altLang="zh-CN" sz="2400" b="1">
                <a:ea typeface="黑体" pitchFamily="2" charset="-122"/>
              </a:endParaRPr>
            </a:p>
          </p:txBody>
        </p:sp>
        <p:sp>
          <p:nvSpPr>
            <p:cNvPr id="40" name="Freeform 40"/>
            <p:cNvSpPr>
              <a:spLocks/>
            </p:cNvSpPr>
            <p:nvPr/>
          </p:nvSpPr>
          <p:spPr bwMode="auto">
            <a:xfrm>
              <a:off x="39" y="24"/>
              <a:ext cx="187" cy="233"/>
            </a:xfrm>
            <a:custGeom>
              <a:avLst/>
              <a:gdLst>
                <a:gd name="T0" fmla="*/ 37 w 596"/>
                <a:gd name="T1" fmla="*/ 0 h 598"/>
                <a:gd name="T2" fmla="*/ 0 w 596"/>
                <a:gd name="T3" fmla="*/ 46 h 598"/>
                <a:gd name="T4" fmla="*/ 0 w 596"/>
                <a:gd name="T5" fmla="*/ 229 h 598"/>
                <a:gd name="T6" fmla="*/ 51 w 596"/>
                <a:gd name="T7" fmla="*/ 68 h 598"/>
                <a:gd name="T8" fmla="*/ 185 w 596"/>
                <a:gd name="T9" fmla="*/ 0 h 598"/>
                <a:gd name="T10" fmla="*/ 3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FFFFF"/>
                </a:gs>
                <a:gs pos="100000">
                  <a:srgbClr val="00CC99">
                    <a:alpha val="89000"/>
                  </a:srgbClr>
                </a:gs>
              </a:gsLst>
              <a:lin ang="18900000" scaled="1"/>
            </a:gradFill>
            <a:ln w="9525">
              <a:noFill/>
              <a:round/>
              <a:headEnd/>
              <a:tailEnd/>
            </a:ln>
          </p:spPr>
          <p:txBody>
            <a:bodyPr/>
            <a:lstStyle/>
            <a:p>
              <a:pPr algn="ctr"/>
              <a:endParaRPr lang="zh-CN" altLang="en-US"/>
            </a:p>
          </p:txBody>
        </p:sp>
        <p:sp>
          <p:nvSpPr>
            <p:cNvPr id="41" name="Text Box 17"/>
            <p:cNvSpPr txBox="1">
              <a:spLocks noChangeArrowheads="1"/>
            </p:cNvSpPr>
            <p:nvPr/>
          </p:nvSpPr>
          <p:spPr bwMode="auto">
            <a:xfrm>
              <a:off x="37" y="4"/>
              <a:ext cx="217" cy="296"/>
            </a:xfrm>
            <a:prstGeom prst="rect">
              <a:avLst/>
            </a:prstGeom>
            <a:noFill/>
            <a:ln w="9525">
              <a:noFill/>
              <a:miter lim="800000"/>
              <a:headEnd/>
              <a:tailEnd/>
            </a:ln>
          </p:spPr>
          <p:txBody>
            <a:bodyPr tIns="54000" anchorCtr="1">
              <a:spAutoFit/>
            </a:bodyPr>
            <a:lstStyle/>
            <a:p>
              <a:pPr algn="ctr">
                <a:spcBef>
                  <a:spcPct val="50000"/>
                </a:spcBef>
              </a:pPr>
              <a:r>
                <a:rPr lang="en-US" altLang="zh-CN" sz="2400" b="1">
                  <a:latin typeface="Times New Roman" pitchFamily="18" charset="0"/>
                  <a:ea typeface="黑体" pitchFamily="2" charset="-122"/>
                </a:rPr>
                <a:t>1</a:t>
              </a:r>
            </a:p>
          </p:txBody>
        </p:sp>
      </p:grpSp>
      <p:sp>
        <p:nvSpPr>
          <p:cNvPr id="42" name="Text Box 22"/>
          <p:cNvSpPr txBox="1">
            <a:spLocks noChangeArrowheads="1"/>
          </p:cNvSpPr>
          <p:nvPr/>
        </p:nvSpPr>
        <p:spPr bwMode="gray">
          <a:xfrm>
            <a:off x="2594204" y="4738606"/>
            <a:ext cx="4193423" cy="519112"/>
          </a:xfrm>
          <a:prstGeom prst="rect">
            <a:avLst/>
          </a:prstGeom>
          <a:noFill/>
          <a:ln w="9525" algn="ctr">
            <a:noFill/>
            <a:miter lim="800000"/>
            <a:headEnd/>
            <a:tailEnd/>
          </a:ln>
        </p:spPr>
        <p:txBody>
          <a:bodyPr/>
          <a:lstStyle/>
          <a:p>
            <a:pPr algn="ctr" eaLnBrk="0" hangingPunct="0"/>
            <a:r>
              <a:rPr lang="zh-CN" altLang="en-US" sz="2800" b="1">
                <a:latin typeface="Times New Roman" pitchFamily="18" charset="0"/>
                <a:ea typeface="黑体" pitchFamily="2" charset="-122"/>
              </a:rPr>
              <a:t>曾获科技奖励情况</a:t>
            </a:r>
          </a:p>
        </p:txBody>
      </p:sp>
      <p:sp>
        <p:nvSpPr>
          <p:cNvPr id="44" name="AutoShape 24"/>
          <p:cNvSpPr>
            <a:spLocks noChangeArrowheads="1"/>
          </p:cNvSpPr>
          <p:nvPr/>
        </p:nvSpPr>
        <p:spPr bwMode="gray">
          <a:xfrm>
            <a:off x="2210030" y="4724318"/>
            <a:ext cx="4491702" cy="531813"/>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anchor="ctr"/>
          <a:lstStyle/>
          <a:p>
            <a:pPr algn="ctr">
              <a:defRPr/>
            </a:pPr>
            <a:endParaRPr lang="zh-CN" altLang="en-US"/>
          </a:p>
        </p:txBody>
      </p:sp>
      <p:sp>
        <p:nvSpPr>
          <p:cNvPr id="45" name="AutoShape 25"/>
          <p:cNvSpPr>
            <a:spLocks noChangeArrowheads="1"/>
          </p:cNvSpPr>
          <p:nvPr/>
        </p:nvSpPr>
        <p:spPr bwMode="gray">
          <a:xfrm>
            <a:off x="1829029" y="4692303"/>
            <a:ext cx="583057" cy="685800"/>
          </a:xfrm>
          <a:prstGeom prst="diamond">
            <a:avLst/>
          </a:prstGeom>
          <a:solidFill>
            <a:schemeClr val="accent2"/>
          </a:solidFill>
          <a:ln w="25400" algn="ctr">
            <a:solidFill>
              <a:schemeClr val="bg1"/>
            </a:solidFill>
            <a:miter lim="800000"/>
            <a:headEnd/>
            <a:tailEnd/>
          </a:ln>
        </p:spPr>
        <p:txBody>
          <a:bodyPr anchor="ctr"/>
          <a:lstStyle/>
          <a:p>
            <a:pPr algn="ctr"/>
            <a:endParaRPr lang="zh-CN" altLang="en-US"/>
          </a:p>
        </p:txBody>
      </p:sp>
      <p:sp>
        <p:nvSpPr>
          <p:cNvPr id="46" name="Text Box 27"/>
          <p:cNvSpPr txBox="1">
            <a:spLocks noChangeArrowheads="1"/>
          </p:cNvSpPr>
          <p:nvPr/>
        </p:nvSpPr>
        <p:spPr bwMode="gray">
          <a:xfrm>
            <a:off x="1986192" y="4712261"/>
            <a:ext cx="307724" cy="519112"/>
          </a:xfrm>
          <a:prstGeom prst="rect">
            <a:avLst/>
          </a:prstGeom>
          <a:noFill/>
          <a:ln w="9525" algn="ctr">
            <a:noFill/>
            <a:miter lim="800000"/>
            <a:headEnd/>
            <a:tailEnd/>
          </a:ln>
        </p:spPr>
        <p:txBody>
          <a:bodyPr/>
          <a:lstStyle/>
          <a:p>
            <a:pPr algn="ctr" eaLnBrk="0" hangingPunct="0"/>
            <a:r>
              <a:rPr lang="en-US" altLang="zh-CN" sz="2800" b="1" dirty="0" smtClean="0">
                <a:latin typeface="Times New Roman" pitchFamily="18" charset="0"/>
                <a:ea typeface="黑体" pitchFamily="2" charset="-122"/>
              </a:rPr>
              <a:t>6</a:t>
            </a:r>
            <a:endParaRPr lang="en-US" altLang="zh-CN" sz="2800" b="1" dirty="0">
              <a:latin typeface="Times New Roman" pitchFamily="18" charset="0"/>
              <a:ea typeface="黑体" pitchFamily="2" charset="-122"/>
            </a:endParaRPr>
          </a:p>
        </p:txBody>
      </p:sp>
      <p:sp>
        <p:nvSpPr>
          <p:cNvPr id="47" name="Text Box 29"/>
          <p:cNvSpPr txBox="1">
            <a:spLocks noChangeArrowheads="1"/>
          </p:cNvSpPr>
          <p:nvPr/>
        </p:nvSpPr>
        <p:spPr bwMode="gray">
          <a:xfrm>
            <a:off x="2519924" y="4084150"/>
            <a:ext cx="4038213" cy="519113"/>
          </a:xfrm>
          <a:prstGeom prst="rect">
            <a:avLst/>
          </a:prstGeom>
          <a:noFill/>
          <a:ln w="9525" algn="ctr">
            <a:noFill/>
            <a:miter lim="800000"/>
            <a:headEnd/>
            <a:tailEnd/>
          </a:ln>
        </p:spPr>
        <p:txBody>
          <a:bodyPr/>
          <a:lstStyle/>
          <a:p>
            <a:pPr algn="ctr" eaLnBrk="0" hangingPunct="0"/>
            <a:r>
              <a:rPr lang="zh-CN" altLang="en-US" sz="2800" b="1" dirty="0" smtClean="0">
                <a:latin typeface="Times New Roman" pitchFamily="18" charset="0"/>
                <a:ea typeface="黑体" pitchFamily="2" charset="-122"/>
              </a:rPr>
              <a:t>国际合作</a:t>
            </a:r>
            <a:endParaRPr lang="zh-CN" altLang="en-US" sz="2800" b="1" dirty="0">
              <a:latin typeface="Times New Roman" pitchFamily="18" charset="0"/>
              <a:ea typeface="黑体" pitchFamily="2" charset="-122"/>
            </a:endParaRPr>
          </a:p>
        </p:txBody>
      </p:sp>
      <p:sp>
        <p:nvSpPr>
          <p:cNvPr id="48" name="AutoShape 8"/>
          <p:cNvSpPr>
            <a:spLocks noChangeArrowheads="1"/>
          </p:cNvSpPr>
          <p:nvPr/>
        </p:nvSpPr>
        <p:spPr bwMode="gray">
          <a:xfrm>
            <a:off x="2195516" y="5337043"/>
            <a:ext cx="4503848" cy="531813"/>
          </a:xfrm>
          <a:prstGeom prst="roundRect">
            <a:avLst>
              <a:gd name="adj" fmla="val 16667"/>
            </a:avLst>
          </a:prstGeom>
          <a:gradFill rotWithShape="1">
            <a:gsLst>
              <a:gs pos="0">
                <a:srgbClr val="99FFCC"/>
              </a:gs>
              <a:gs pos="50000">
                <a:srgbClr val="E9FFF4"/>
              </a:gs>
              <a:gs pos="100000">
                <a:srgbClr val="99FFCC"/>
              </a:gs>
            </a:gsLst>
            <a:lin ang="5400000" scaled="1"/>
          </a:gradFill>
          <a:ln w="12700" algn="ctr">
            <a:solidFill>
              <a:schemeClr val="bg1"/>
            </a:solidFill>
            <a:round/>
            <a:headEnd/>
            <a:tailEnd/>
          </a:ln>
        </p:spPr>
        <p:txBody>
          <a:bodyPr anchor="ctr"/>
          <a:lstStyle/>
          <a:p>
            <a:pPr algn="ctr"/>
            <a:endParaRPr lang="zh-CN" altLang="en-US"/>
          </a:p>
        </p:txBody>
      </p:sp>
      <p:sp>
        <p:nvSpPr>
          <p:cNvPr id="49" name="AutoShape 9"/>
          <p:cNvSpPr>
            <a:spLocks noChangeArrowheads="1"/>
          </p:cNvSpPr>
          <p:nvPr/>
        </p:nvSpPr>
        <p:spPr bwMode="gray">
          <a:xfrm>
            <a:off x="1814515" y="5259256"/>
            <a:ext cx="583057" cy="685800"/>
          </a:xfrm>
          <a:prstGeom prst="diamond">
            <a:avLst/>
          </a:prstGeom>
          <a:solidFill>
            <a:srgbClr val="99FFCC"/>
          </a:solidFill>
          <a:ln w="25400" algn="ctr">
            <a:solidFill>
              <a:schemeClr val="bg1"/>
            </a:solidFill>
            <a:miter lim="800000"/>
            <a:headEnd/>
            <a:tailEnd/>
          </a:ln>
        </p:spPr>
        <p:txBody>
          <a:bodyPr anchor="ctr"/>
          <a:lstStyle/>
          <a:p>
            <a:pPr algn="ctr"/>
            <a:endParaRPr lang="zh-CN" altLang="en-US"/>
          </a:p>
        </p:txBody>
      </p:sp>
      <p:sp>
        <p:nvSpPr>
          <p:cNvPr id="50" name="Text Box 10"/>
          <p:cNvSpPr txBox="1">
            <a:spLocks noChangeArrowheads="1"/>
          </p:cNvSpPr>
          <p:nvPr/>
        </p:nvSpPr>
        <p:spPr bwMode="gray">
          <a:xfrm>
            <a:off x="1971678" y="5322756"/>
            <a:ext cx="307724" cy="519112"/>
          </a:xfrm>
          <a:prstGeom prst="rect">
            <a:avLst/>
          </a:prstGeom>
          <a:noFill/>
          <a:ln w="9525" algn="ctr">
            <a:noFill/>
            <a:miter lim="800000"/>
            <a:headEnd/>
            <a:tailEnd/>
          </a:ln>
        </p:spPr>
        <p:txBody>
          <a:bodyPr/>
          <a:lstStyle/>
          <a:p>
            <a:pPr algn="ctr" eaLnBrk="0" hangingPunct="0"/>
            <a:r>
              <a:rPr lang="en-US" altLang="zh-CN" sz="2800" b="1" dirty="0" smtClean="0">
                <a:latin typeface="Times New Roman" pitchFamily="18" charset="0"/>
                <a:ea typeface="黑体" pitchFamily="2" charset="-122"/>
              </a:rPr>
              <a:t>7</a:t>
            </a:r>
            <a:endParaRPr lang="en-US" altLang="zh-CN" sz="2800" b="1" dirty="0">
              <a:latin typeface="Times New Roman" pitchFamily="18" charset="0"/>
              <a:ea typeface="黑体" pitchFamily="2" charset="-122"/>
            </a:endParaRPr>
          </a:p>
        </p:txBody>
      </p:sp>
      <p:sp>
        <p:nvSpPr>
          <p:cNvPr id="51" name="Text Box 13"/>
          <p:cNvSpPr txBox="1">
            <a:spLocks noChangeArrowheads="1"/>
          </p:cNvSpPr>
          <p:nvPr/>
        </p:nvSpPr>
        <p:spPr bwMode="gray">
          <a:xfrm>
            <a:off x="2505410" y="4725597"/>
            <a:ext cx="4166431" cy="519113"/>
          </a:xfrm>
          <a:prstGeom prst="rect">
            <a:avLst/>
          </a:prstGeom>
          <a:noFill/>
          <a:ln w="9525" algn="ctr">
            <a:noFill/>
            <a:miter lim="800000"/>
            <a:headEnd/>
            <a:tailEnd/>
          </a:ln>
        </p:spPr>
        <p:txBody>
          <a:bodyPr/>
          <a:lstStyle/>
          <a:p>
            <a:pPr algn="ctr" eaLnBrk="0" hangingPunct="0"/>
            <a:r>
              <a:rPr lang="zh-CN" altLang="en-US" sz="2800" b="1" dirty="0" smtClean="0">
                <a:latin typeface="Times New Roman" pitchFamily="18" charset="0"/>
                <a:ea typeface="黑体" pitchFamily="2" charset="-122"/>
              </a:rPr>
              <a:t>人才培养</a:t>
            </a:r>
            <a:endParaRPr lang="zh-CN" altLang="en-US" sz="2800" b="1" dirty="0">
              <a:latin typeface="Times New Roman" pitchFamily="18" charset="0"/>
              <a:ea typeface="黑体" pitchFamily="2" charset="-122"/>
            </a:endParaRPr>
          </a:p>
        </p:txBody>
      </p:sp>
      <p:sp>
        <p:nvSpPr>
          <p:cNvPr id="56" name="AutoShape 15"/>
          <p:cNvSpPr>
            <a:spLocks noChangeArrowheads="1"/>
          </p:cNvSpPr>
          <p:nvPr/>
        </p:nvSpPr>
        <p:spPr bwMode="gray">
          <a:xfrm>
            <a:off x="2199975" y="5959751"/>
            <a:ext cx="4517345" cy="531813"/>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chemeClr val="bg1"/>
            </a:solidFill>
            <a:round/>
            <a:headEnd/>
            <a:tailEnd/>
          </a:ln>
          <a:effectLst/>
        </p:spPr>
        <p:txBody>
          <a:bodyPr anchor="ctr"/>
          <a:lstStyle/>
          <a:p>
            <a:pPr algn="ctr">
              <a:defRPr/>
            </a:pPr>
            <a:endParaRPr lang="zh-CN" altLang="en-US"/>
          </a:p>
        </p:txBody>
      </p:sp>
      <p:sp>
        <p:nvSpPr>
          <p:cNvPr id="57" name="AutoShape 16"/>
          <p:cNvSpPr>
            <a:spLocks noChangeArrowheads="1"/>
          </p:cNvSpPr>
          <p:nvPr/>
        </p:nvSpPr>
        <p:spPr bwMode="gray">
          <a:xfrm>
            <a:off x="1818975" y="5881964"/>
            <a:ext cx="583057" cy="685800"/>
          </a:xfrm>
          <a:prstGeom prst="diamond">
            <a:avLst/>
          </a:prstGeom>
          <a:solidFill>
            <a:schemeClr val="accent1"/>
          </a:solidFill>
          <a:ln w="25400" algn="ctr">
            <a:solidFill>
              <a:schemeClr val="bg1"/>
            </a:solidFill>
            <a:miter lim="800000"/>
            <a:headEnd/>
            <a:tailEnd/>
          </a:ln>
        </p:spPr>
        <p:txBody>
          <a:bodyPr anchor="ctr"/>
          <a:lstStyle/>
          <a:p>
            <a:pPr algn="ctr"/>
            <a:endParaRPr lang="zh-CN" altLang="en-US"/>
          </a:p>
        </p:txBody>
      </p:sp>
      <p:sp>
        <p:nvSpPr>
          <p:cNvPr id="58" name="Text Box 17"/>
          <p:cNvSpPr txBox="1">
            <a:spLocks noChangeArrowheads="1"/>
          </p:cNvSpPr>
          <p:nvPr/>
        </p:nvSpPr>
        <p:spPr bwMode="gray">
          <a:xfrm>
            <a:off x="2541768" y="5353068"/>
            <a:ext cx="4144836" cy="519112"/>
          </a:xfrm>
          <a:prstGeom prst="rect">
            <a:avLst/>
          </a:prstGeom>
          <a:noFill/>
          <a:ln w="9525" algn="ctr">
            <a:noFill/>
            <a:miter lim="800000"/>
            <a:headEnd/>
            <a:tailEnd/>
          </a:ln>
        </p:spPr>
        <p:txBody>
          <a:bodyPr/>
          <a:lstStyle/>
          <a:p>
            <a:pPr lvl="0" algn="ctr">
              <a:defRPr/>
            </a:pPr>
            <a:r>
              <a:rPr lang="zh-CN" altLang="en-US" sz="2800" b="1" kern="0" dirty="0" smtClean="0">
                <a:latin typeface="Times New Roman" pitchFamily="18" charset="0"/>
                <a:ea typeface="黑体" pitchFamily="2" charset="-122"/>
              </a:rPr>
              <a:t>研究生招生专业</a:t>
            </a:r>
            <a:endParaRPr lang="zh-CN" altLang="en-US" sz="2800" b="1" kern="0" dirty="0">
              <a:latin typeface="Times New Roman" pitchFamily="18" charset="0"/>
              <a:ea typeface="黑体" pitchFamily="2" charset="-122"/>
            </a:endParaRPr>
          </a:p>
        </p:txBody>
      </p:sp>
      <p:sp>
        <p:nvSpPr>
          <p:cNvPr id="59" name="Text Box 18"/>
          <p:cNvSpPr txBox="1">
            <a:spLocks noChangeArrowheads="1"/>
          </p:cNvSpPr>
          <p:nvPr/>
        </p:nvSpPr>
        <p:spPr bwMode="gray">
          <a:xfrm>
            <a:off x="1976138" y="5945464"/>
            <a:ext cx="307724" cy="519112"/>
          </a:xfrm>
          <a:prstGeom prst="rect">
            <a:avLst/>
          </a:prstGeom>
          <a:noFill/>
          <a:ln w="9525" algn="ctr">
            <a:noFill/>
            <a:miter lim="800000"/>
            <a:headEnd/>
            <a:tailEnd/>
          </a:ln>
        </p:spPr>
        <p:txBody>
          <a:bodyPr/>
          <a:lstStyle/>
          <a:p>
            <a:pPr algn="ctr" eaLnBrk="0" hangingPunct="0"/>
            <a:r>
              <a:rPr lang="en-US" altLang="zh-CN" sz="2800" b="1" dirty="0" smtClean="0">
                <a:latin typeface="Times New Roman" pitchFamily="18" charset="0"/>
                <a:ea typeface="黑体" pitchFamily="2" charset="-122"/>
              </a:rPr>
              <a:t>8</a:t>
            </a:r>
            <a:endParaRPr lang="en-US" altLang="zh-CN" sz="2800" b="1" dirty="0">
              <a:latin typeface="Times New Roman" pitchFamily="18" charset="0"/>
              <a:ea typeface="黑体" pitchFamily="2" charset="-122"/>
            </a:endParaRPr>
          </a:p>
        </p:txBody>
      </p:sp>
      <p:sp>
        <p:nvSpPr>
          <p:cNvPr id="52" name="Text Box 17"/>
          <p:cNvSpPr txBox="1">
            <a:spLocks noChangeArrowheads="1"/>
          </p:cNvSpPr>
          <p:nvPr/>
        </p:nvSpPr>
        <p:spPr bwMode="gray">
          <a:xfrm>
            <a:off x="2598475" y="5941402"/>
            <a:ext cx="4144836" cy="519112"/>
          </a:xfrm>
          <a:prstGeom prst="rect">
            <a:avLst/>
          </a:prstGeom>
          <a:noFill/>
          <a:ln w="9525" algn="ctr">
            <a:noFill/>
            <a:miter lim="800000"/>
            <a:headEnd/>
            <a:tailEnd/>
          </a:ln>
        </p:spPr>
        <p:txBody>
          <a:bodyPr/>
          <a:lstStyle/>
          <a:p>
            <a:pPr lvl="0" algn="ctr">
              <a:defRPr/>
            </a:pPr>
            <a:r>
              <a:rPr lang="zh-CN" altLang="en-US" sz="2800" b="1" kern="0" dirty="0" smtClean="0">
                <a:latin typeface="Times New Roman" pitchFamily="18" charset="0"/>
                <a:ea typeface="黑体" pitchFamily="2" charset="-122"/>
              </a:rPr>
              <a:t>研究生招生政策</a:t>
            </a:r>
            <a:endParaRPr lang="zh-CN" altLang="en-US" sz="2800" b="1" kern="0" dirty="0">
              <a:latin typeface="Times New Roman" pitchFamily="18" charset="0"/>
              <a:ea typeface="黑体" pitchFamily="2"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628900" y="616401"/>
            <a:ext cx="4038600" cy="701675"/>
          </a:xfrm>
          <a:prstGeom prst="rect">
            <a:avLst/>
          </a:prstGeom>
          <a:noFill/>
          <a:ln w="9525" algn="ctr">
            <a:noFill/>
            <a:miter lim="800000"/>
            <a:headEnd/>
            <a:tailEnd/>
          </a:ln>
          <a:effectLst/>
        </p:spPr>
        <p:txBody>
          <a:bodyPr>
            <a:spAutoFit/>
          </a:bodyPr>
          <a:lstStyle/>
          <a:p>
            <a:pPr algn="ctr"/>
            <a:r>
              <a:rPr kumimoji="1" lang="en-US" altLang="zh-CN" sz="4000" b="1" dirty="0" smtClean="0">
                <a:latin typeface="Times New Roman" pitchFamily="18" charset="0"/>
                <a:ea typeface="黑体" pitchFamily="2" charset="-122"/>
                <a:cs typeface="Times New Roman" pitchFamily="18" charset="0"/>
              </a:rPr>
              <a:t>1. </a:t>
            </a:r>
            <a:r>
              <a:rPr kumimoji="1" lang="zh-CN" altLang="en-US" sz="4000" b="1" dirty="0" smtClean="0">
                <a:latin typeface="Times New Roman" pitchFamily="18" charset="0"/>
                <a:ea typeface="黑体" pitchFamily="2" charset="-122"/>
                <a:cs typeface="Times New Roman" pitchFamily="18" charset="0"/>
              </a:rPr>
              <a:t>学院</a:t>
            </a:r>
            <a:r>
              <a:rPr kumimoji="1" lang="zh-CN" altLang="en-US" sz="4000" b="1" dirty="0">
                <a:latin typeface="Times New Roman" pitchFamily="18" charset="0"/>
                <a:ea typeface="黑体" pitchFamily="2" charset="-122"/>
                <a:cs typeface="Times New Roman" pitchFamily="18" charset="0"/>
              </a:rPr>
              <a:t>简介</a:t>
            </a:r>
          </a:p>
        </p:txBody>
      </p:sp>
      <p:sp>
        <p:nvSpPr>
          <p:cNvPr id="10" name="TextBox 9"/>
          <p:cNvSpPr txBox="1"/>
          <p:nvPr/>
        </p:nvSpPr>
        <p:spPr>
          <a:xfrm>
            <a:off x="296352" y="1402818"/>
            <a:ext cx="8720057" cy="5262979"/>
          </a:xfrm>
          <a:prstGeom prst="rect">
            <a:avLst/>
          </a:prstGeom>
          <a:noFill/>
        </p:spPr>
        <p:txBody>
          <a:bodyPr wrap="square" rtlCol="0">
            <a:spAutoFit/>
          </a:bodyPr>
          <a:lstStyle/>
          <a:p>
            <a:pPr algn="just"/>
            <a:r>
              <a:rPr lang="zh-CN" altLang="en-US" b="1" dirty="0" smtClean="0"/>
              <a:t>          </a:t>
            </a:r>
            <a:r>
              <a:rPr lang="zh-CN" altLang="en-US" sz="1600" b="1" dirty="0" smtClean="0"/>
              <a:t>信息科学与技术学院由自动化与电气工程系、通信与电子工程系、电子科学与技术系、信息与控制实验中心、电工电子实验中心、数字化纺织服装技术教育部工程研究中心、自动化研究所、通信技术研究所、电力电子研究所、电路系统研究所、物联网研发中心、纺织大数据研究中心、纺织智能重点实验室等单位组成。数十年来，学院在学科建设、人才培养、科学研究、国际合作等方面做出了显著成绩，是学校主要的教学、科研单位。经教育部批准，学院现有</a:t>
            </a:r>
            <a:r>
              <a:rPr lang="en-US" sz="1600" b="1" dirty="0" smtClean="0"/>
              <a:t>“</a:t>
            </a:r>
            <a:r>
              <a:rPr lang="zh-CN" altLang="en-US" sz="1600" b="1" dirty="0" smtClean="0"/>
              <a:t>控制科学与工程</a:t>
            </a:r>
            <a:r>
              <a:rPr lang="en-US" sz="1600" b="1" dirty="0" smtClean="0"/>
              <a:t>”</a:t>
            </a:r>
            <a:r>
              <a:rPr lang="zh-CN" altLang="en-US" sz="1600" b="1" dirty="0" smtClean="0"/>
              <a:t>一级学科博士后流动站，</a:t>
            </a:r>
            <a:r>
              <a:rPr lang="en-US" sz="1600" b="1" dirty="0" smtClean="0"/>
              <a:t>“</a:t>
            </a:r>
            <a:r>
              <a:rPr lang="zh-CN" altLang="en-US" sz="1600" b="1" dirty="0" smtClean="0"/>
              <a:t>控制科学与工程</a:t>
            </a:r>
            <a:r>
              <a:rPr lang="en-US" sz="1600" b="1" dirty="0" smtClean="0"/>
              <a:t>”</a:t>
            </a:r>
            <a:r>
              <a:rPr lang="zh-CN" altLang="en-US" sz="1600" b="1" dirty="0" smtClean="0"/>
              <a:t>一级学科工学博士点并入选上海市一流学科（</a:t>
            </a:r>
            <a:r>
              <a:rPr lang="en-US" sz="1600" b="1" dirty="0" smtClean="0"/>
              <a:t>B</a:t>
            </a:r>
            <a:r>
              <a:rPr lang="zh-CN" altLang="en-US" sz="1600" b="1" dirty="0" smtClean="0"/>
              <a:t>类）计划，</a:t>
            </a:r>
            <a:r>
              <a:rPr lang="en-US" sz="1600" b="1" dirty="0" smtClean="0"/>
              <a:t>“</a:t>
            </a:r>
            <a:r>
              <a:rPr lang="zh-CN" altLang="en-US" sz="1600" b="1" dirty="0" smtClean="0"/>
              <a:t>信息与通信智能系统</a:t>
            </a:r>
            <a:r>
              <a:rPr lang="en-US" sz="1600" b="1" dirty="0" smtClean="0"/>
              <a:t>”</a:t>
            </a:r>
            <a:r>
              <a:rPr lang="zh-CN" altLang="en-US" sz="1600" b="1" dirty="0" smtClean="0"/>
              <a:t>交叉学科博士点，</a:t>
            </a:r>
            <a:r>
              <a:rPr lang="en-US" sz="1600" b="1" dirty="0" smtClean="0"/>
              <a:t>“</a:t>
            </a:r>
            <a:r>
              <a:rPr lang="zh-CN" altLang="en-US" sz="1600" b="1" dirty="0" smtClean="0"/>
              <a:t>控制科学与工程</a:t>
            </a:r>
            <a:r>
              <a:rPr lang="en-US" sz="1600" b="1" dirty="0" smtClean="0"/>
              <a:t>”</a:t>
            </a:r>
            <a:r>
              <a:rPr lang="zh-CN" altLang="en-US" sz="1600" b="1" dirty="0" smtClean="0"/>
              <a:t>、</a:t>
            </a:r>
            <a:r>
              <a:rPr lang="en-US" sz="1600" b="1" dirty="0" smtClean="0"/>
              <a:t>“</a:t>
            </a:r>
            <a:r>
              <a:rPr lang="zh-CN" altLang="en-US" sz="1600" b="1" dirty="0" smtClean="0"/>
              <a:t>信息与通信工程</a:t>
            </a:r>
            <a:r>
              <a:rPr lang="en-US" sz="1600" b="1" dirty="0" smtClean="0"/>
              <a:t>”</a:t>
            </a:r>
            <a:r>
              <a:rPr lang="zh-CN" altLang="en-US" sz="1600" b="1" dirty="0" smtClean="0"/>
              <a:t>一级学科工学硕士点，</a:t>
            </a:r>
            <a:r>
              <a:rPr lang="en-US" sz="1600" b="1" dirty="0" smtClean="0"/>
              <a:t>“</a:t>
            </a:r>
            <a:r>
              <a:rPr lang="zh-CN" altLang="en-US" sz="1600" b="1" dirty="0" smtClean="0"/>
              <a:t>电力电子与电力传动</a:t>
            </a:r>
            <a:r>
              <a:rPr lang="en-US" sz="1600" b="1" dirty="0" smtClean="0"/>
              <a:t>”</a:t>
            </a:r>
            <a:r>
              <a:rPr lang="zh-CN" altLang="en-US" sz="1600" b="1" dirty="0" smtClean="0"/>
              <a:t>二级学科工学硕士点，</a:t>
            </a:r>
            <a:r>
              <a:rPr lang="en-US" sz="1600" b="1" dirty="0" smtClean="0"/>
              <a:t>“</a:t>
            </a:r>
            <a:r>
              <a:rPr lang="zh-CN" altLang="en-US" sz="1600" b="1" dirty="0" smtClean="0"/>
              <a:t>控制工程</a:t>
            </a:r>
            <a:r>
              <a:rPr lang="en-US" sz="1600" b="1" dirty="0" smtClean="0"/>
              <a:t>”</a:t>
            </a:r>
            <a:r>
              <a:rPr lang="zh-CN" altLang="en-US" sz="1600" b="1" dirty="0" smtClean="0"/>
              <a:t>、</a:t>
            </a:r>
            <a:r>
              <a:rPr lang="en-US" sz="1600" b="1" dirty="0" smtClean="0"/>
              <a:t>“</a:t>
            </a:r>
            <a:r>
              <a:rPr lang="zh-CN" altLang="en-US" sz="1600" b="1" dirty="0" smtClean="0"/>
              <a:t>电子与通信工程</a:t>
            </a:r>
            <a:r>
              <a:rPr lang="en-US" sz="1600" b="1" dirty="0" smtClean="0"/>
              <a:t>”</a:t>
            </a:r>
            <a:r>
              <a:rPr lang="zh-CN" altLang="en-US" sz="1600" b="1" dirty="0" smtClean="0"/>
              <a:t>、</a:t>
            </a:r>
            <a:r>
              <a:rPr lang="en-US" sz="1600" b="1" dirty="0" smtClean="0"/>
              <a:t>“</a:t>
            </a:r>
            <a:r>
              <a:rPr lang="zh-CN" altLang="en-US" sz="1600" b="1" dirty="0" smtClean="0"/>
              <a:t>电气工程</a:t>
            </a:r>
            <a:r>
              <a:rPr lang="en-US" sz="1600" b="1" dirty="0" smtClean="0"/>
              <a:t>”</a:t>
            </a:r>
            <a:r>
              <a:rPr lang="zh-CN" altLang="en-US" sz="1600" b="1" dirty="0" smtClean="0"/>
              <a:t>等</a:t>
            </a:r>
            <a:r>
              <a:rPr lang="en-US" sz="1600" b="1" dirty="0" smtClean="0"/>
              <a:t>3</a:t>
            </a:r>
            <a:r>
              <a:rPr lang="zh-CN" altLang="en-US" sz="1600" b="1" dirty="0" smtClean="0"/>
              <a:t>个工程领域硕士专业，目前在校全日制本科生、硕士生和博士生</a:t>
            </a:r>
            <a:r>
              <a:rPr lang="en-US" sz="1600" b="1" dirty="0" smtClean="0"/>
              <a:t>2000</a:t>
            </a:r>
            <a:r>
              <a:rPr lang="zh-CN" altLang="en-US" sz="1600" b="1" dirty="0" smtClean="0"/>
              <a:t>余名。</a:t>
            </a:r>
            <a:endParaRPr lang="zh-CN" altLang="en-US" sz="1600" dirty="0" smtClean="0"/>
          </a:p>
          <a:p>
            <a:pPr algn="just"/>
            <a:r>
              <a:rPr lang="zh-CN" altLang="en-US" sz="1600" b="1" dirty="0" smtClean="0"/>
              <a:t>        学院现有教职工近</a:t>
            </a:r>
            <a:r>
              <a:rPr lang="en-US" sz="1600" b="1" dirty="0" smtClean="0"/>
              <a:t>120</a:t>
            </a:r>
            <a:r>
              <a:rPr lang="zh-CN" altLang="en-US" sz="1600" b="1" dirty="0" smtClean="0"/>
              <a:t>名，其中教育部长江学者特聘（讲座）教授</a:t>
            </a:r>
            <a:r>
              <a:rPr lang="en-US" sz="1600" b="1" dirty="0" smtClean="0"/>
              <a:t>2</a:t>
            </a:r>
            <a:r>
              <a:rPr lang="zh-CN" altLang="en-US" sz="1600" b="1" dirty="0" smtClean="0"/>
              <a:t>名，校特聘教授</a:t>
            </a:r>
            <a:r>
              <a:rPr lang="en-US" sz="1600" b="1" dirty="0" smtClean="0"/>
              <a:t>2</a:t>
            </a:r>
            <a:r>
              <a:rPr lang="zh-CN" altLang="en-US" sz="1600" b="1" dirty="0" smtClean="0"/>
              <a:t>名，博士生导师</a:t>
            </a:r>
            <a:r>
              <a:rPr lang="en-US" sz="1600" b="1" dirty="0" smtClean="0"/>
              <a:t>20</a:t>
            </a:r>
            <a:r>
              <a:rPr lang="zh-CN" altLang="en-US" sz="1600" b="1" dirty="0" smtClean="0"/>
              <a:t>余名，具有正高级职称</a:t>
            </a:r>
            <a:r>
              <a:rPr lang="en-US" sz="1600" b="1" dirty="0" smtClean="0"/>
              <a:t>24</a:t>
            </a:r>
            <a:r>
              <a:rPr lang="zh-CN" altLang="en-US" sz="1600" b="1" dirty="0" smtClean="0"/>
              <a:t>名，副高级职称</a:t>
            </a:r>
            <a:r>
              <a:rPr lang="en-US" sz="1600" b="1" dirty="0" smtClean="0"/>
              <a:t>48</a:t>
            </a:r>
            <a:r>
              <a:rPr lang="zh-CN" altLang="en-US" sz="1600" b="1" dirty="0" smtClean="0"/>
              <a:t>名。近五年来，学院先后在</a:t>
            </a:r>
            <a:r>
              <a:rPr lang="en-US" sz="1600" b="1" dirty="0" smtClean="0"/>
              <a:t>IEEE Trans. Automatic Control</a:t>
            </a:r>
            <a:r>
              <a:rPr lang="zh-CN" altLang="en-US" sz="1600" b="1" dirty="0" smtClean="0"/>
              <a:t>、</a:t>
            </a:r>
            <a:r>
              <a:rPr lang="en-US" sz="1600" b="1" dirty="0" err="1" smtClean="0"/>
              <a:t>Automatica</a:t>
            </a:r>
            <a:r>
              <a:rPr lang="zh-CN" altLang="en-US" sz="1600" b="1" dirty="0" smtClean="0"/>
              <a:t>等国际权威杂志上发表</a:t>
            </a:r>
            <a:r>
              <a:rPr lang="en-US" sz="1600" b="1" dirty="0" smtClean="0"/>
              <a:t>SCI</a:t>
            </a:r>
            <a:r>
              <a:rPr lang="zh-CN" altLang="en-US" sz="1600" b="1" dirty="0" smtClean="0"/>
              <a:t>检索论文</a:t>
            </a:r>
            <a:r>
              <a:rPr lang="en-US" sz="1600" b="1" dirty="0" smtClean="0"/>
              <a:t>300</a:t>
            </a:r>
            <a:r>
              <a:rPr lang="zh-CN" altLang="en-US" sz="1600" b="1" dirty="0" smtClean="0"/>
              <a:t>余篇，出版专著</a:t>
            </a:r>
            <a:r>
              <a:rPr lang="en-US" sz="1600" b="1" dirty="0" smtClean="0"/>
              <a:t>20</a:t>
            </a:r>
            <a:r>
              <a:rPr lang="zh-CN" altLang="en-US" sz="1600" b="1" dirty="0" smtClean="0"/>
              <a:t>余部，申请国家发明专利</a:t>
            </a:r>
            <a:r>
              <a:rPr lang="en-US" sz="1600" b="1" dirty="0" smtClean="0"/>
              <a:t>100</a:t>
            </a:r>
            <a:r>
              <a:rPr lang="zh-CN" altLang="en-US" sz="1600" b="1" dirty="0" smtClean="0"/>
              <a:t>余项，授权</a:t>
            </a:r>
            <a:r>
              <a:rPr lang="en-US" sz="1600" b="1" dirty="0" smtClean="0"/>
              <a:t>50</a:t>
            </a:r>
            <a:r>
              <a:rPr lang="zh-CN" altLang="en-US" sz="1600" b="1" dirty="0" smtClean="0"/>
              <a:t>余项。获国家自然科学二等奖、国家科技进步二等奖、上海市自然科学一等奖等</a:t>
            </a:r>
            <a:r>
              <a:rPr lang="en-US" sz="1600" b="1" dirty="0" smtClean="0"/>
              <a:t>10</a:t>
            </a:r>
            <a:r>
              <a:rPr lang="zh-CN" altLang="en-US" sz="1600" b="1" dirty="0" smtClean="0"/>
              <a:t>余项科技成果奖，其中，国家自然科学二等奖和上海市自然科学一等奖的获得实现了东华大学零的突破。在教学上，获上海市教学成果奖一等奖</a:t>
            </a:r>
            <a:r>
              <a:rPr lang="en-US" sz="1600" b="1" dirty="0" smtClean="0"/>
              <a:t>2</a:t>
            </a:r>
            <a:r>
              <a:rPr lang="zh-CN" altLang="en-US" sz="1600" b="1" dirty="0" smtClean="0"/>
              <a:t>项、二等奖</a:t>
            </a:r>
            <a:r>
              <a:rPr lang="en-US" sz="1600" b="1" dirty="0" smtClean="0"/>
              <a:t>4</a:t>
            </a:r>
            <a:r>
              <a:rPr lang="zh-CN" altLang="en-US" sz="1600" b="1" dirty="0" smtClean="0"/>
              <a:t>项、三等奖</a:t>
            </a:r>
            <a:r>
              <a:rPr lang="en-US" sz="1600" b="1" dirty="0" smtClean="0"/>
              <a:t>3</a:t>
            </a:r>
            <a:r>
              <a:rPr lang="zh-CN" altLang="en-US" sz="1600" b="1" dirty="0" smtClean="0"/>
              <a:t>项；且获得年中国纺织工业联合会纺织高等教育教学成果奖一等奖。我院培养的学生，有</a:t>
            </a:r>
            <a:r>
              <a:rPr lang="en-US" sz="1600" b="1" dirty="0" smtClean="0"/>
              <a:t>1000</a:t>
            </a:r>
            <a:r>
              <a:rPr lang="zh-CN" altLang="en-US" sz="1600" b="1" dirty="0" smtClean="0"/>
              <a:t>多人次先后参加各类学科竞赛活动，并在国际、国内各类学科竞赛中取得优异成绩，共获奖</a:t>
            </a:r>
            <a:r>
              <a:rPr lang="en-US" sz="1600" b="1" dirty="0" smtClean="0"/>
              <a:t>100</a:t>
            </a:r>
            <a:r>
              <a:rPr lang="zh-CN" altLang="en-US" sz="1600" b="1" dirty="0" smtClean="0"/>
              <a:t>余项。</a:t>
            </a:r>
            <a:endParaRPr lang="zh-CN" altLang="en-US" sz="1600" dirty="0" smtClean="0"/>
          </a:p>
          <a:p>
            <a:pPr algn="just"/>
            <a:r>
              <a:rPr lang="zh-CN" altLang="en-US" sz="1600" b="1" dirty="0" smtClean="0"/>
              <a:t>        经多年的学科建设和发展，信息学院内诸学科已经形成了既各具特色，又相互渗透和依托的学科群。</a:t>
            </a:r>
            <a:endParaRPr kumimoji="1" lang="zh-CN" altLang="en-US" sz="1600" b="1" dirty="0">
              <a:latin typeface="Times New Roman" pitchFamily="18" charset="0"/>
              <a:ea typeface="黑体" pitchFamily="2" charset="-122"/>
            </a:endParaRPr>
          </a:p>
        </p:txBody>
      </p:sp>
      <p:sp>
        <p:nvSpPr>
          <p:cNvPr id="11" name="矩形 10"/>
          <p:cNvSpPr/>
          <p:nvPr/>
        </p:nvSpPr>
        <p:spPr>
          <a:xfrm>
            <a:off x="4770688" y="6550223"/>
            <a:ext cx="4373312" cy="307777"/>
          </a:xfrm>
          <a:prstGeom prst="rect">
            <a:avLst/>
          </a:prstGeom>
          <a:effectLst>
            <a:glow rad="101600">
              <a:schemeClr val="accent3">
                <a:satMod val="175000"/>
                <a:alpha val="40000"/>
              </a:schemeClr>
            </a:glow>
          </a:effectLst>
        </p:spPr>
        <p:txBody>
          <a:bodyPr wrap="none">
            <a:spAutoFit/>
          </a:bodyPr>
          <a:lstStyle/>
          <a:p>
            <a:pPr algn="r"/>
            <a:r>
              <a:rPr lang="zh-CN" altLang="en-US" sz="1400" b="1" dirty="0" smtClean="0">
                <a:blipFill>
                  <a:blip r:embed="rId2"/>
                  <a:tile tx="0" ty="0" sx="100000" sy="100000" flip="none" algn="tl"/>
                </a:blipFill>
              </a:rPr>
              <a:t>东华大学研究生招生网址：</a:t>
            </a:r>
            <a:r>
              <a:rPr lang="en-US" altLang="zh-CN" sz="1400" b="1" dirty="0" smtClean="0">
                <a:blipFill>
                  <a:blip r:embed="rId2"/>
                  <a:tile tx="0" ty="0" sx="100000" sy="100000" flip="none" algn="tl"/>
                </a:blipFill>
              </a:rPr>
              <a:t> http://yjszs.dhu.edu.cn/</a:t>
            </a:r>
            <a:endParaRPr lang="zh-CN" altLang="en-US" sz="1400" b="1" dirty="0">
              <a:blipFill>
                <a:blip r:embed="rId2"/>
                <a:tile tx="0" ty="0" sx="100000" sy="100000" flip="none" algn="tl"/>
              </a:blipFill>
            </a:endParaRPr>
          </a:p>
        </p:txBody>
      </p:sp>
    </p:spTree>
  </p:cSld>
  <p:clrMapOvr>
    <a:masterClrMapping/>
  </p:clrMapOvr>
  <p:transition advTm="47719"/>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652463" y="606876"/>
            <a:ext cx="7859712" cy="741363"/>
          </a:xfrm>
          <a:noFill/>
          <a:ln>
            <a:miter lim="800000"/>
            <a:headEnd/>
            <a:tailEnd/>
          </a:ln>
        </p:spPr>
        <p:txBody>
          <a:bodyPr vert="horz" wrap="square" lIns="91440" tIns="45720" rIns="91440" bIns="45720" numCol="1" anchor="t" anchorCtr="0" compatLnSpc="1">
            <a:prstTxWarp prst="textNoShape">
              <a:avLst/>
            </a:prstTxWarp>
          </a:bodyPr>
          <a:lstStyle/>
          <a:p>
            <a:r>
              <a:rPr kumimoji="1" lang="en-US" altLang="zh-CN" sz="4000" b="1" dirty="0" smtClean="0">
                <a:solidFill>
                  <a:schemeClr val="tx1"/>
                </a:solidFill>
                <a:latin typeface="Times New Roman" pitchFamily="18" charset="0"/>
                <a:ea typeface="黑体" pitchFamily="2" charset="-122"/>
                <a:cs typeface="Times New Roman" pitchFamily="18" charset="0"/>
              </a:rPr>
              <a:t>2. </a:t>
            </a:r>
            <a:r>
              <a:rPr kumimoji="1" lang="zh-CN" altLang="en-US" sz="4000" b="1" dirty="0" smtClean="0">
                <a:solidFill>
                  <a:schemeClr val="tx1"/>
                </a:solidFill>
                <a:latin typeface="Times New Roman" pitchFamily="18" charset="0"/>
                <a:ea typeface="黑体" pitchFamily="2" charset="-122"/>
                <a:cs typeface="Times New Roman" pitchFamily="18" charset="0"/>
              </a:rPr>
              <a:t>博士、硕士学科与专业</a:t>
            </a:r>
            <a:endParaRPr kumimoji="1" lang="zh-CN" altLang="en-US" sz="4000" b="1" dirty="0">
              <a:solidFill>
                <a:schemeClr val="tx1"/>
              </a:solidFill>
              <a:latin typeface="Times New Roman" pitchFamily="18" charset="0"/>
              <a:ea typeface="黑体" pitchFamily="2" charset="-122"/>
              <a:cs typeface="Times New Roman" pitchFamily="18" charset="0"/>
            </a:endParaRPr>
          </a:p>
        </p:txBody>
      </p:sp>
      <p:grpSp>
        <p:nvGrpSpPr>
          <p:cNvPr id="12" name="组合 11"/>
          <p:cNvGrpSpPr/>
          <p:nvPr/>
        </p:nvGrpSpPr>
        <p:grpSpPr>
          <a:xfrm>
            <a:off x="1330259" y="3657600"/>
            <a:ext cx="6832666" cy="3200400"/>
            <a:chOff x="1325502" y="3686176"/>
            <a:chExt cx="6832666" cy="3171824"/>
          </a:xfrm>
        </p:grpSpPr>
        <p:pic>
          <p:nvPicPr>
            <p:cNvPr id="9" name="Picture 2"/>
            <p:cNvPicPr>
              <a:picLocks noChangeAspect="1" noChangeArrowheads="1"/>
            </p:cNvPicPr>
            <p:nvPr/>
          </p:nvPicPr>
          <p:blipFill>
            <a:blip r:embed="rId2"/>
            <a:srcRect l="8238" t="12090" r="6557" b="6250"/>
            <a:stretch>
              <a:fillRect/>
            </a:stretch>
          </p:blipFill>
          <p:spPr bwMode="auto">
            <a:xfrm>
              <a:off x="1362075" y="3686176"/>
              <a:ext cx="6772275" cy="3171824"/>
            </a:xfrm>
            <a:prstGeom prst="rect">
              <a:avLst/>
            </a:prstGeom>
            <a:noFill/>
            <a:ln w="9525">
              <a:noFill/>
              <a:miter lim="800000"/>
              <a:headEnd/>
              <a:tailEnd/>
            </a:ln>
            <a:effectLst/>
          </p:spPr>
        </p:pic>
        <p:sp>
          <p:nvSpPr>
            <p:cNvPr id="10" name="矩形 9"/>
            <p:cNvSpPr/>
            <p:nvPr/>
          </p:nvSpPr>
          <p:spPr bwMode="auto">
            <a:xfrm>
              <a:off x="1328460" y="5455764"/>
              <a:ext cx="6808509" cy="202232"/>
            </a:xfrm>
            <a:prstGeom prst="rect">
              <a:avLst/>
            </a:prstGeom>
            <a:noFill/>
            <a:ln w="38100" cap="flat" cmpd="sng" algn="ctr">
              <a:solidFill>
                <a:srgbClr val="FF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FF0000"/>
                </a:solidFill>
                <a:effectLst/>
                <a:latin typeface="Arial" charset="0"/>
                <a:ea typeface="宋体" pitchFamily="2" charset="-122"/>
              </a:endParaRPr>
            </a:p>
          </p:txBody>
        </p:sp>
        <p:sp>
          <p:nvSpPr>
            <p:cNvPr id="11" name="矩形 10"/>
            <p:cNvSpPr/>
            <p:nvPr/>
          </p:nvSpPr>
          <p:spPr bwMode="auto">
            <a:xfrm>
              <a:off x="1325502" y="6655768"/>
              <a:ext cx="6832666" cy="202232"/>
            </a:xfrm>
            <a:prstGeom prst="rect">
              <a:avLst/>
            </a:prstGeom>
            <a:noFill/>
            <a:ln w="38100" cap="flat" cmpd="sng" algn="ctr">
              <a:solidFill>
                <a:srgbClr val="FF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FF0000"/>
                </a:solidFill>
                <a:effectLst/>
                <a:latin typeface="Arial" charset="0"/>
                <a:ea typeface="宋体" pitchFamily="2" charset="-122"/>
              </a:endParaRPr>
            </a:p>
          </p:txBody>
        </p:sp>
      </p:grpSp>
      <p:graphicFrame>
        <p:nvGraphicFramePr>
          <p:cNvPr id="8" name="表格 7"/>
          <p:cNvGraphicFramePr>
            <a:graphicFrameLocks noGrp="1"/>
          </p:cNvGraphicFramePr>
          <p:nvPr/>
        </p:nvGraphicFramePr>
        <p:xfrm>
          <a:off x="238125" y="1400174"/>
          <a:ext cx="5010150" cy="2293704"/>
        </p:xfrm>
        <a:graphic>
          <a:graphicData uri="http://schemas.openxmlformats.org/drawingml/2006/table">
            <a:tbl>
              <a:tblPr firstRow="1" bandRow="1">
                <a:tableStyleId>{69012ECD-51FC-41F1-AA8D-1B2483CD663E}</a:tableStyleId>
              </a:tblPr>
              <a:tblGrid>
                <a:gridCol w="1304925"/>
                <a:gridCol w="590550"/>
                <a:gridCol w="3114675"/>
              </a:tblGrid>
              <a:tr h="231322">
                <a:tc>
                  <a:txBody>
                    <a:bodyPr/>
                    <a:lstStyle/>
                    <a:p>
                      <a:pPr algn="ctr"/>
                      <a:r>
                        <a:rPr lang="zh-CN" altLang="en-US" sz="1200" b="1" dirty="0" smtClean="0"/>
                        <a:t>类别</a:t>
                      </a:r>
                      <a:endParaRPr lang="zh-CN" altLang="en-US" sz="1200" b="1" dirty="0"/>
                    </a:p>
                  </a:txBody>
                  <a:tcPr/>
                </a:tc>
                <a:tc>
                  <a:txBody>
                    <a:bodyPr/>
                    <a:lstStyle/>
                    <a:p>
                      <a:pPr algn="ctr"/>
                      <a:r>
                        <a:rPr lang="zh-CN" altLang="en-US" sz="1200" b="1" dirty="0" smtClean="0"/>
                        <a:t>数量</a:t>
                      </a:r>
                      <a:endParaRPr lang="zh-CN" altLang="en-US" sz="1200" b="1" dirty="0"/>
                    </a:p>
                  </a:txBody>
                  <a:tcPr/>
                </a:tc>
                <a:tc>
                  <a:txBody>
                    <a:bodyPr/>
                    <a:lstStyle/>
                    <a:p>
                      <a:pPr algn="ctr"/>
                      <a:r>
                        <a:rPr lang="zh-CN" altLang="en-US" sz="1200" b="1" dirty="0" smtClean="0"/>
                        <a:t>学科与专业</a:t>
                      </a:r>
                      <a:endParaRPr lang="zh-CN" altLang="en-US" sz="1200" b="1" dirty="0"/>
                    </a:p>
                  </a:txBody>
                  <a:tcPr/>
                </a:tc>
              </a:tr>
              <a:tr h="278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b="1" u="none" strike="noStrike" cap="none" normalizeH="0" baseline="0" dirty="0" smtClean="0">
                          <a:ln>
                            <a:noFill/>
                          </a:ln>
                          <a:effectLst/>
                        </a:rPr>
                        <a:t>博士后流动站</a:t>
                      </a:r>
                      <a:endParaRPr kumimoji="1" lang="zh-CN" altLang="en-US" sz="1200" b="1" i="0" u="none" strike="noStrike" cap="none" normalizeH="0" baseline="0" dirty="0" smtClean="0">
                        <a:ln>
                          <a:noFill/>
                        </a:ln>
                        <a:solidFill>
                          <a:schemeClr val="tx2"/>
                        </a:solidFill>
                        <a:effectLst/>
                        <a:latin typeface="Times New Roman" pitchFamily="18" charset="0"/>
                        <a:ea typeface="黑体" pitchFamily="49" charset="-122"/>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200" b="1" u="none" strike="noStrike" cap="none" normalizeH="0" baseline="0" dirty="0" smtClean="0">
                          <a:ln>
                            <a:noFill/>
                          </a:ln>
                          <a:effectLst/>
                        </a:rPr>
                        <a:t>1</a:t>
                      </a:r>
                      <a:endParaRPr kumimoji="1" lang="zh-CN" altLang="en-US" sz="1200" b="1" i="0" u="none" strike="noStrike" cap="none" normalizeH="0" baseline="0" dirty="0" smtClean="0">
                        <a:ln>
                          <a:noFill/>
                        </a:ln>
                        <a:solidFill>
                          <a:schemeClr val="tx2"/>
                        </a:solidFill>
                        <a:effectLst/>
                        <a:latin typeface="Times New Roman" pitchFamily="18" charset="0"/>
                        <a:ea typeface="黑体" pitchFamily="49" charset="-122"/>
                        <a:cs typeface="Times New Roman" pitchFamily="18" charset="0"/>
                      </a:endParaRPr>
                    </a:p>
                  </a:txBody>
                  <a:tcPr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200" b="1" u="none" strike="noStrike" cap="none" normalizeH="0" baseline="0" dirty="0" smtClean="0">
                          <a:ln>
                            <a:noFill/>
                          </a:ln>
                          <a:effectLst/>
                        </a:rPr>
                        <a:t>控制科学与工程</a:t>
                      </a:r>
                      <a:endParaRPr kumimoji="1" lang="zh-CN" altLang="en-US" sz="1200" b="1" i="0" u="none" strike="noStrike" cap="none" normalizeH="0" baseline="0" dirty="0" smtClean="0">
                        <a:ln>
                          <a:noFill/>
                        </a:ln>
                        <a:solidFill>
                          <a:srgbClr val="000099"/>
                        </a:solidFill>
                        <a:effectLst/>
                        <a:latin typeface="Times New Roman" pitchFamily="18" charset="0"/>
                        <a:ea typeface="黑体" pitchFamily="49" charset="-122"/>
                        <a:cs typeface="Times New Roman" pitchFamily="18" charset="0"/>
                      </a:endParaRPr>
                    </a:p>
                  </a:txBody>
                  <a:tcPr anchor="ctr" horzOverflow="overflow"/>
                </a:tc>
              </a:tr>
              <a:tr h="385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b="1" u="none" strike="noStrike" cap="none" normalizeH="0" baseline="0" dirty="0" smtClean="0">
                          <a:ln>
                            <a:noFill/>
                          </a:ln>
                          <a:effectLst/>
                        </a:rPr>
                        <a:t>工学博士学位点</a:t>
                      </a:r>
                      <a:endParaRPr kumimoji="1" lang="zh-CN" altLang="en-US" sz="1200" b="1" i="0" u="none" strike="noStrike" cap="none" normalizeH="0" baseline="0" dirty="0" smtClean="0">
                        <a:ln>
                          <a:noFill/>
                        </a:ln>
                        <a:solidFill>
                          <a:schemeClr val="tx2"/>
                        </a:solidFill>
                        <a:effectLst/>
                        <a:latin typeface="Times New Roman" pitchFamily="18" charset="0"/>
                        <a:ea typeface="黑体" pitchFamily="49" charset="-122"/>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200" b="1" u="none" strike="noStrike" cap="none" normalizeH="0" baseline="0" dirty="0" smtClean="0">
                          <a:ln>
                            <a:noFill/>
                          </a:ln>
                          <a:effectLst/>
                        </a:rPr>
                        <a:t>2</a:t>
                      </a:r>
                      <a:endParaRPr kumimoji="1" lang="zh-CN" altLang="en-US" sz="1200" b="1" i="0" u="none" strike="noStrike" cap="none" normalizeH="0" baseline="0" dirty="0" smtClean="0">
                        <a:ln>
                          <a:noFill/>
                        </a:ln>
                        <a:solidFill>
                          <a:schemeClr val="tx2"/>
                        </a:solidFill>
                        <a:effectLst/>
                        <a:latin typeface="Times New Roman" pitchFamily="18" charset="0"/>
                        <a:ea typeface="黑体" pitchFamily="49" charset="-122"/>
                        <a:cs typeface="Times New Roman" pitchFamily="18" charset="0"/>
                      </a:endParaRPr>
                    </a:p>
                  </a:txBody>
                  <a:tcPr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200" b="1" u="none" strike="noStrike" cap="none" normalizeH="0" baseline="0" dirty="0" smtClean="0">
                          <a:ln>
                            <a:noFill/>
                          </a:ln>
                          <a:effectLst/>
                        </a:rPr>
                        <a:t>控制科学与工程（包含</a:t>
                      </a:r>
                      <a:r>
                        <a:rPr kumimoji="1" lang="en-US" altLang="zh-CN" sz="1200" b="1" u="none" strike="noStrike" cap="none" normalizeH="0" baseline="0" dirty="0" smtClean="0">
                          <a:ln>
                            <a:noFill/>
                          </a:ln>
                          <a:effectLst/>
                        </a:rPr>
                        <a:t>5</a:t>
                      </a:r>
                      <a:r>
                        <a:rPr kumimoji="1" lang="zh-CN" altLang="en-US" sz="1200" b="1" u="none" strike="noStrike" cap="none" normalizeH="0" baseline="0" dirty="0" smtClean="0">
                          <a:ln>
                            <a:noFill/>
                          </a:ln>
                          <a:effectLst/>
                        </a:rPr>
                        <a:t>个二级学科博士点）</a:t>
                      </a:r>
                    </a:p>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200" b="1" u="none" strike="noStrike" cap="none" normalizeH="0" baseline="0" dirty="0" smtClean="0">
                          <a:ln>
                            <a:noFill/>
                          </a:ln>
                          <a:effectLst/>
                        </a:rPr>
                        <a:t>信息与通信智能系统（自主设置交叉学科）</a:t>
                      </a:r>
                      <a:endParaRPr kumimoji="1" lang="zh-CN" altLang="en-US" sz="1200" b="1" i="0" u="none" strike="noStrike" cap="none" normalizeH="0" baseline="0" dirty="0" smtClean="0">
                        <a:ln>
                          <a:noFill/>
                        </a:ln>
                        <a:solidFill>
                          <a:schemeClr val="tx2"/>
                        </a:solidFill>
                        <a:effectLst/>
                        <a:latin typeface="Times New Roman" pitchFamily="18" charset="0"/>
                        <a:ea typeface="黑体" pitchFamily="49" charset="-122"/>
                        <a:cs typeface="Times New Roman" pitchFamily="18" charset="0"/>
                      </a:endParaRPr>
                    </a:p>
                  </a:txBody>
                  <a:tcPr anchor="ctr" horzOverflow="overflow"/>
                </a:tc>
              </a:tr>
              <a:tr h="385536">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b="1" u="none" strike="noStrike" cap="none" normalizeH="0" baseline="0" dirty="0" smtClean="0">
                          <a:ln>
                            <a:noFill/>
                          </a:ln>
                          <a:effectLst/>
                        </a:rPr>
                        <a:t>工学硕士学位点</a:t>
                      </a:r>
                      <a:endParaRPr lang="zh-CN" altLang="en-US" sz="1200" b="1" dirty="0"/>
                    </a:p>
                  </a:txBody>
                  <a:tcPr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t>3</a:t>
                      </a:r>
                      <a:endParaRPr lang="zh-CN" altLang="en-US" sz="1200" b="1" dirty="0"/>
                    </a:p>
                  </a:txBody>
                  <a:tcPr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200" b="1" u="none" strike="noStrike" cap="none" normalizeH="0" baseline="0" dirty="0" smtClean="0">
                          <a:ln>
                            <a:noFill/>
                          </a:ln>
                          <a:effectLst/>
                        </a:rPr>
                        <a:t>控制科学与工程（包含</a:t>
                      </a:r>
                      <a:r>
                        <a:rPr kumimoji="1" lang="en-US" altLang="zh-CN" sz="1200" b="1" u="none" strike="noStrike" cap="none" normalizeH="0" baseline="0" dirty="0" smtClean="0">
                          <a:ln>
                            <a:noFill/>
                          </a:ln>
                          <a:effectLst/>
                        </a:rPr>
                        <a:t>5</a:t>
                      </a:r>
                      <a:r>
                        <a:rPr kumimoji="1" lang="zh-CN" altLang="en-US" sz="1200" b="1" u="none" strike="noStrike" cap="none" normalizeH="0" baseline="0" dirty="0" smtClean="0">
                          <a:ln>
                            <a:noFill/>
                          </a:ln>
                          <a:effectLst/>
                        </a:rPr>
                        <a:t>个</a:t>
                      </a:r>
                      <a:r>
                        <a:rPr kumimoji="1" lang="en-US" altLang="zh-CN" sz="1200" b="1" u="none" strike="noStrike" cap="none" normalizeH="0" baseline="0" dirty="0" smtClean="0">
                          <a:ln>
                            <a:noFill/>
                          </a:ln>
                          <a:effectLst/>
                        </a:rPr>
                        <a:t>2</a:t>
                      </a:r>
                      <a:r>
                        <a:rPr kumimoji="1" lang="zh-CN" altLang="en-US" sz="1200" b="1" u="none" strike="noStrike" cap="none" normalizeH="0" baseline="0" dirty="0" smtClean="0">
                          <a:ln>
                            <a:noFill/>
                          </a:ln>
                          <a:effectLst/>
                        </a:rPr>
                        <a:t>级学科硕士点）</a:t>
                      </a:r>
                    </a:p>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200" b="1" u="none" strike="noStrike" cap="none" normalizeH="0" baseline="0" dirty="0" smtClean="0">
                          <a:ln>
                            <a:noFill/>
                          </a:ln>
                          <a:effectLst/>
                        </a:rPr>
                        <a:t>信息与通信智能系统（自主设置交叉学科）</a:t>
                      </a:r>
                      <a:endParaRPr kumimoji="1" lang="zh-CN" altLang="en-US" sz="1200" b="1" i="0" u="none" strike="noStrike" cap="none" normalizeH="0" baseline="0" dirty="0" smtClean="0">
                        <a:ln>
                          <a:noFill/>
                        </a:ln>
                        <a:solidFill>
                          <a:schemeClr val="tx2"/>
                        </a:solidFill>
                        <a:effectLst/>
                        <a:latin typeface="Times New Roman" pitchFamily="18" charset="0"/>
                        <a:ea typeface="黑体" pitchFamily="49" charset="-122"/>
                        <a:cs typeface="Times New Roman" pitchFamily="18" charset="0"/>
                      </a:endParaRPr>
                    </a:p>
                  </a:txBody>
                  <a:tcPr anchor="ctr" horzOverflow="overflow"/>
                </a:tc>
              </a:tr>
              <a:tr h="231322">
                <a:tc vMerge="1">
                  <a:txBody>
                    <a:bodyPr/>
                    <a:lstStyle/>
                    <a:p>
                      <a:endParaRPr lang="zh-CN" altLang="en-US" dirty="0"/>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200" b="1" u="none" strike="noStrike" cap="none" normalizeH="0" baseline="0" dirty="0" smtClean="0">
                          <a:ln>
                            <a:noFill/>
                          </a:ln>
                          <a:effectLst/>
                        </a:rPr>
                        <a:t>信息与通信工程（包含</a:t>
                      </a:r>
                      <a:r>
                        <a:rPr kumimoji="1" lang="en-US" altLang="zh-CN" sz="1200" b="1" u="none" strike="noStrike" cap="none" normalizeH="0" baseline="0" dirty="0" smtClean="0">
                          <a:ln>
                            <a:noFill/>
                          </a:ln>
                          <a:effectLst/>
                        </a:rPr>
                        <a:t>2</a:t>
                      </a:r>
                      <a:r>
                        <a:rPr kumimoji="1" lang="zh-CN" altLang="en-US" sz="1200" b="1" u="none" strike="noStrike" cap="none" normalizeH="0" baseline="0" dirty="0" smtClean="0">
                          <a:ln>
                            <a:noFill/>
                          </a:ln>
                          <a:effectLst/>
                        </a:rPr>
                        <a:t>个二级学科硕士点）</a:t>
                      </a:r>
                      <a:endParaRPr kumimoji="1" lang="zh-CN" altLang="en-US" sz="1200" b="1" i="0" u="none" strike="noStrike" cap="none" normalizeH="0" baseline="0" dirty="0" smtClean="0">
                        <a:ln>
                          <a:noFill/>
                        </a:ln>
                        <a:solidFill>
                          <a:srgbClr val="000099"/>
                        </a:solidFill>
                        <a:effectLst/>
                        <a:latin typeface="Times New Roman" pitchFamily="18" charset="0"/>
                        <a:ea typeface="黑体" pitchFamily="49" charset="-122"/>
                        <a:cs typeface="Times New Roman" pitchFamily="18" charset="0"/>
                      </a:endParaRPr>
                    </a:p>
                  </a:txBody>
                  <a:tcPr anchor="ctr" horzOverflow="overflow"/>
                </a:tc>
              </a:tr>
              <a:tr h="231322">
                <a:tc vMerge="1">
                  <a:txBody>
                    <a:bodyPr/>
                    <a:lstStyle/>
                    <a:p>
                      <a:endParaRPr lang="zh-CN" altLang="en-US" dirty="0"/>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200" b="1" u="none" strike="noStrike" cap="none" normalizeH="0" baseline="0" dirty="0" smtClean="0">
                          <a:ln>
                            <a:noFill/>
                          </a:ln>
                          <a:effectLst/>
                        </a:rPr>
                        <a:t>电力电子与电力传动</a:t>
                      </a:r>
                      <a:endParaRPr kumimoji="1" lang="zh-CN" altLang="en-US" sz="1200" b="1" i="0" u="none" strike="noStrike" cap="none" normalizeH="0" baseline="0" dirty="0" smtClean="0">
                        <a:ln>
                          <a:noFill/>
                        </a:ln>
                        <a:solidFill>
                          <a:srgbClr val="000099"/>
                        </a:solidFill>
                        <a:effectLst/>
                        <a:latin typeface="Times New Roman" pitchFamily="18" charset="0"/>
                        <a:ea typeface="黑体" pitchFamily="49" charset="-122"/>
                        <a:cs typeface="Times New Roman" pitchFamily="18" charset="0"/>
                      </a:endParaRPr>
                    </a:p>
                  </a:txBody>
                  <a:tcPr anchor="ctr" horzOverflow="overflow"/>
                </a:tc>
              </a:tr>
              <a:tr h="278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b="1" u="none" strike="noStrike" cap="none" normalizeH="0" baseline="0" dirty="0" smtClean="0">
                          <a:ln>
                            <a:noFill/>
                          </a:ln>
                          <a:effectLst/>
                        </a:rPr>
                        <a:t>工程领域硕士点</a:t>
                      </a:r>
                      <a:endParaRPr lang="zh-CN" altLang="en-US" sz="12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t>3</a:t>
                      </a:r>
                      <a:endParaRPr lang="zh-CN" altLang="en-US" sz="1200" b="1" dirty="0"/>
                    </a:p>
                  </a:txBody>
                  <a:tcPr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1200" b="1" u="none" strike="noStrike" cap="none" normalizeH="0" baseline="0" dirty="0" smtClean="0">
                          <a:ln>
                            <a:noFill/>
                          </a:ln>
                          <a:effectLst/>
                        </a:rPr>
                        <a:t>控制工程、电子与通信工程、电气工程</a:t>
                      </a:r>
                      <a:endParaRPr kumimoji="1" lang="zh-CN" altLang="en-US" sz="1200" b="1" i="0" u="none" strike="noStrike" cap="none" normalizeH="0" baseline="0" dirty="0" smtClean="0">
                        <a:ln>
                          <a:noFill/>
                        </a:ln>
                        <a:solidFill>
                          <a:srgbClr val="000099"/>
                        </a:solidFill>
                        <a:effectLst/>
                        <a:latin typeface="Times New Roman" pitchFamily="18" charset="0"/>
                        <a:ea typeface="黑体" pitchFamily="49" charset="-122"/>
                        <a:cs typeface="Times New Roman" pitchFamily="18" charset="0"/>
                      </a:endParaRPr>
                    </a:p>
                  </a:txBody>
                  <a:tcPr anchor="ctr" horzOverflow="overflow"/>
                </a:tc>
              </a:tr>
            </a:tbl>
          </a:graphicData>
        </a:graphic>
      </p:graphicFrame>
      <p:sp>
        <p:nvSpPr>
          <p:cNvPr id="13" name="TextBox 12"/>
          <p:cNvSpPr txBox="1"/>
          <p:nvPr/>
        </p:nvSpPr>
        <p:spPr>
          <a:xfrm>
            <a:off x="5781675" y="1733550"/>
            <a:ext cx="3181350" cy="1569660"/>
          </a:xfrm>
          <a:prstGeom prst="rect">
            <a:avLst/>
          </a:prstGeom>
          <a:noFill/>
        </p:spPr>
        <p:txBody>
          <a:bodyPr wrap="square" rtlCol="0">
            <a:spAutoFit/>
          </a:bodyPr>
          <a:lstStyle/>
          <a:p>
            <a:pPr>
              <a:lnSpc>
                <a:spcPct val="150000"/>
              </a:lnSpc>
            </a:pPr>
            <a:r>
              <a:rPr lang="en-US" altLang="zh-CN" sz="1600" b="1" dirty="0" smtClean="0">
                <a:solidFill>
                  <a:srgbClr val="002060"/>
                </a:solidFill>
              </a:rPr>
              <a:t>2014</a:t>
            </a:r>
            <a:r>
              <a:rPr lang="zh-CN" altLang="en-US" sz="1600" b="1" dirty="0" smtClean="0">
                <a:solidFill>
                  <a:srgbClr val="002060"/>
                </a:solidFill>
              </a:rPr>
              <a:t>年，控制科学与工程在全国排名第</a:t>
            </a:r>
            <a:r>
              <a:rPr lang="en-US" altLang="zh-CN" sz="1600" b="1" dirty="0" smtClean="0">
                <a:solidFill>
                  <a:srgbClr val="002060"/>
                </a:solidFill>
              </a:rPr>
              <a:t>25</a:t>
            </a:r>
            <a:r>
              <a:rPr lang="zh-CN" altLang="en-US" sz="1600" b="1" dirty="0" smtClean="0">
                <a:solidFill>
                  <a:srgbClr val="002060"/>
                </a:solidFill>
              </a:rPr>
              <a:t>，上海市排名第</a:t>
            </a:r>
            <a:r>
              <a:rPr lang="en-US" altLang="zh-CN" sz="1600" b="1" dirty="0" smtClean="0">
                <a:solidFill>
                  <a:srgbClr val="002060"/>
                </a:solidFill>
              </a:rPr>
              <a:t>4</a:t>
            </a:r>
            <a:r>
              <a:rPr lang="zh-CN" altLang="en-US" sz="1600" b="1" dirty="0" smtClean="0">
                <a:solidFill>
                  <a:srgbClr val="002060"/>
                </a:solidFill>
              </a:rPr>
              <a:t>；信息与通信工程全国排名第</a:t>
            </a:r>
            <a:r>
              <a:rPr lang="en-US" altLang="zh-CN" sz="1600" b="1" dirty="0" smtClean="0">
                <a:solidFill>
                  <a:srgbClr val="002060"/>
                </a:solidFill>
              </a:rPr>
              <a:t>59</a:t>
            </a:r>
            <a:r>
              <a:rPr lang="zh-CN" altLang="en-US" sz="1600" b="1" dirty="0" smtClean="0">
                <a:solidFill>
                  <a:srgbClr val="002060"/>
                </a:solidFill>
              </a:rPr>
              <a:t>，上海市排名第</a:t>
            </a:r>
            <a:r>
              <a:rPr lang="en-US" altLang="zh-CN" sz="1600" b="1" dirty="0" smtClean="0">
                <a:solidFill>
                  <a:srgbClr val="002060"/>
                </a:solidFill>
              </a:rPr>
              <a:t>3</a:t>
            </a:r>
            <a:endParaRPr lang="zh-CN" altLang="en-US" sz="1600" b="1"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bwMode="auto">
          <a:xfrm>
            <a:off x="485775" y="576034"/>
            <a:ext cx="8229600" cy="765175"/>
          </a:xfrm>
          <a:noFill/>
          <a:ln>
            <a:miter lim="800000"/>
            <a:headEnd/>
            <a:tailEnd/>
          </a:ln>
        </p:spPr>
        <p:txBody>
          <a:bodyPr vert="horz" wrap="square" lIns="91440" tIns="45720" rIns="91440" bIns="45720" numCol="1" anchor="t" anchorCtr="0" compatLnSpc="1">
            <a:prstTxWarp prst="textNoShape">
              <a:avLst/>
            </a:prstTxWarp>
          </a:bodyPr>
          <a:lstStyle/>
          <a:p>
            <a:r>
              <a:rPr lang="en-US" altLang="zh-CN" sz="4000" b="1" dirty="0" smtClean="0">
                <a:solidFill>
                  <a:srgbClr val="002060"/>
                </a:solidFill>
                <a:latin typeface="Times New Roman" pitchFamily="18" charset="0"/>
                <a:ea typeface="黑体" pitchFamily="2" charset="-122"/>
              </a:rPr>
              <a:t>3. </a:t>
            </a:r>
            <a:r>
              <a:rPr lang="zh-CN" altLang="en-US" sz="4000" b="1" dirty="0" smtClean="0">
                <a:solidFill>
                  <a:srgbClr val="002060"/>
                </a:solidFill>
                <a:latin typeface="Times New Roman" pitchFamily="18" charset="0"/>
                <a:ea typeface="黑体" pitchFamily="2" charset="-122"/>
              </a:rPr>
              <a:t>师资</a:t>
            </a:r>
            <a:r>
              <a:rPr lang="zh-CN" altLang="en-US" sz="4000" b="1" dirty="0">
                <a:solidFill>
                  <a:srgbClr val="002060"/>
                </a:solidFill>
                <a:latin typeface="Times New Roman" pitchFamily="18" charset="0"/>
                <a:ea typeface="黑体" pitchFamily="2" charset="-122"/>
              </a:rPr>
              <a:t>队伍</a:t>
            </a:r>
          </a:p>
        </p:txBody>
      </p:sp>
      <p:graphicFrame>
        <p:nvGraphicFramePr>
          <p:cNvPr id="1199107" name="Group 3"/>
          <p:cNvGraphicFramePr>
            <a:graphicFrameLocks noGrp="1"/>
          </p:cNvGraphicFramePr>
          <p:nvPr>
            <p:ph idx="1"/>
            <p:extLst>
              <p:ext uri="{D42A27DB-BD31-4B8C-83A1-F6EECF244321}">
                <p14:modId xmlns:p14="http://schemas.microsoft.com/office/powerpoint/2010/main" xmlns="" val="2975820078"/>
              </p:ext>
            </p:extLst>
          </p:nvPr>
        </p:nvGraphicFramePr>
        <p:xfrm>
          <a:off x="301922" y="1742539"/>
          <a:ext cx="3564255" cy="4382650"/>
        </p:xfrm>
        <a:graphic>
          <a:graphicData uri="http://schemas.openxmlformats.org/drawingml/2006/table">
            <a:tbl>
              <a:tblPr>
                <a:tableStyleId>{74C1A8A3-306A-4EB7-A6B1-4F7E0EB9C5D6}</a:tableStyleId>
              </a:tblPr>
              <a:tblGrid>
                <a:gridCol w="2697480"/>
                <a:gridCol w="866775"/>
              </a:tblGrid>
              <a:tr h="3326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1" u="none" strike="noStrike" cap="none" normalizeH="0" baseline="0" dirty="0" smtClean="0">
                          <a:ln>
                            <a:noFill/>
                          </a:ln>
                          <a:solidFill>
                            <a:schemeClr val="tx1"/>
                          </a:solidFill>
                          <a:effectLst/>
                        </a:rPr>
                        <a:t>师资队伍</a:t>
                      </a:r>
                      <a:endParaRPr kumimoji="1" lang="zh-CN" altLang="en-US" sz="16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anchor="ctr"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1" u="none" strike="noStrike" cap="none" normalizeH="0" baseline="0" dirty="0" smtClean="0">
                          <a:ln>
                            <a:noFill/>
                          </a:ln>
                          <a:solidFill>
                            <a:schemeClr val="tx1"/>
                          </a:solidFill>
                          <a:effectLst/>
                        </a:rPr>
                        <a:t>人数</a:t>
                      </a:r>
                      <a:endParaRPr kumimoji="1" lang="zh-CN" altLang="en-US" sz="16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anchor="ctr" horzOverflow="overflow">
                    <a:lnB w="12700" cap="flat" cmpd="sng" algn="ctr">
                      <a:solidFill>
                        <a:schemeClr val="tx1"/>
                      </a:solidFill>
                      <a:prstDash val="solid"/>
                      <a:round/>
                      <a:headEnd type="none" w="med" len="med"/>
                      <a:tailEnd type="none" w="med" len="med"/>
                    </a:lnB>
                  </a:tcPr>
                </a:tc>
              </a:tr>
              <a:tr h="3326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1" u="none" strike="noStrike" cap="none" normalizeH="0" baseline="0" dirty="0" smtClean="0">
                          <a:ln>
                            <a:noFill/>
                          </a:ln>
                          <a:solidFill>
                            <a:schemeClr val="tx1"/>
                          </a:solidFill>
                          <a:effectLst/>
                        </a:rPr>
                        <a:t>全院教职工总人数</a:t>
                      </a:r>
                      <a:endParaRPr kumimoji="1" lang="zh-CN" altLang="en-US" sz="16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anchor="ctr"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1" u="none" strike="noStrike" cap="none" normalizeH="0" baseline="0" dirty="0" smtClean="0">
                          <a:ln>
                            <a:noFill/>
                          </a:ln>
                          <a:solidFill>
                            <a:schemeClr val="tx1"/>
                          </a:solidFill>
                          <a:effectLst/>
                        </a:rPr>
                        <a:t>120</a:t>
                      </a:r>
                      <a:endParaRPr kumimoji="1" lang="en-US" altLang="zh-CN" sz="16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anchor="ctr" horzOverflow="overflow">
                    <a:lnT w="12700" cap="flat" cmpd="sng" algn="ctr">
                      <a:solidFill>
                        <a:schemeClr val="tx1"/>
                      </a:solidFill>
                      <a:prstDash val="solid"/>
                      <a:round/>
                      <a:headEnd type="none" w="med" len="med"/>
                      <a:tailEnd type="none" w="med" len="med"/>
                    </a:lnT>
                  </a:tcPr>
                </a:tc>
              </a:tr>
              <a:tr h="8164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1" u="none" strike="noStrike" cap="none" normalizeH="0" baseline="0" dirty="0" smtClean="0">
                          <a:ln>
                            <a:noFill/>
                          </a:ln>
                          <a:solidFill>
                            <a:schemeClr val="tx1"/>
                          </a:solidFill>
                          <a:effectLst/>
                        </a:rPr>
                        <a:t>专任教师</a:t>
                      </a:r>
                    </a:p>
                    <a:p>
                      <a:pPr marL="0" marR="0" lvl="0" indent="0" algn="ctr" defTabSz="914400" rtl="0" eaLnBrk="0" fontAlgn="base" latinLnBrk="0" hangingPunct="0">
                        <a:lnSpc>
                          <a:spcPct val="100000"/>
                        </a:lnSpc>
                        <a:spcBef>
                          <a:spcPct val="0"/>
                        </a:spcBef>
                        <a:spcAft>
                          <a:spcPct val="0"/>
                        </a:spcAft>
                        <a:buClrTx/>
                        <a:buSzTx/>
                        <a:buFontTx/>
                        <a:buNone/>
                        <a:tabLst/>
                      </a:pPr>
                      <a:r>
                        <a:rPr kumimoji="1" lang="zh-CN" altLang="en-US" sz="1600" b="1" u="none" strike="noStrike" cap="none" normalizeH="0" baseline="0" dirty="0" smtClean="0">
                          <a:ln>
                            <a:noFill/>
                          </a:ln>
                          <a:solidFill>
                            <a:schemeClr val="tx1"/>
                          </a:solidFill>
                          <a:effectLst/>
                        </a:rPr>
                        <a:t>专职辅导员</a:t>
                      </a:r>
                    </a:p>
                    <a:p>
                      <a:pPr marL="0" marR="0" lvl="0" indent="0" algn="ctr" defTabSz="914400" rtl="0" eaLnBrk="0" fontAlgn="base" latinLnBrk="0" hangingPunct="0">
                        <a:lnSpc>
                          <a:spcPct val="100000"/>
                        </a:lnSpc>
                        <a:spcBef>
                          <a:spcPct val="0"/>
                        </a:spcBef>
                        <a:spcAft>
                          <a:spcPct val="0"/>
                        </a:spcAft>
                        <a:buClrTx/>
                        <a:buSzTx/>
                        <a:buFontTx/>
                        <a:buNone/>
                        <a:tabLst/>
                      </a:pPr>
                      <a:r>
                        <a:rPr kumimoji="1" lang="zh-CN" altLang="en-US" sz="1600" b="1" u="none" strike="noStrike" cap="none" normalizeH="0" baseline="0" dirty="0" smtClean="0">
                          <a:ln>
                            <a:noFill/>
                          </a:ln>
                          <a:solidFill>
                            <a:schemeClr val="tx1"/>
                          </a:solidFill>
                          <a:effectLst/>
                        </a:rPr>
                        <a:t>实验教学教师</a:t>
                      </a:r>
                      <a:endParaRPr kumimoji="1" lang="zh-CN" altLang="en-US" sz="16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1" u="none" strike="noStrike" cap="none" normalizeH="0" baseline="0" dirty="0" smtClean="0">
                          <a:ln>
                            <a:noFill/>
                          </a:ln>
                          <a:solidFill>
                            <a:schemeClr val="tx1"/>
                          </a:solidFill>
                          <a:effectLst/>
                        </a:rPr>
                        <a:t>104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u="none" strike="noStrike" cap="none" normalizeH="0" baseline="0" dirty="0" smtClean="0">
                          <a:ln>
                            <a:noFill/>
                          </a:ln>
                          <a:solidFill>
                            <a:schemeClr val="tx1"/>
                          </a:solidFill>
                          <a:effectLst/>
                        </a:rPr>
                        <a:t>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u="none" strike="noStrike" cap="none" normalizeH="0" baseline="0" dirty="0" smtClean="0">
                          <a:ln>
                            <a:noFill/>
                          </a:ln>
                          <a:solidFill>
                            <a:schemeClr val="tx1"/>
                          </a:solidFill>
                          <a:effectLst/>
                        </a:rPr>
                        <a:t>15</a:t>
                      </a:r>
                      <a:endParaRPr kumimoji="1" lang="en-US" altLang="zh-CN" sz="16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anchor="ctr" horzOverflow="overflow"/>
                </a:tc>
              </a:tr>
              <a:tr h="8164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1" u="none" strike="noStrike" cap="none" normalizeH="0" baseline="0" dirty="0" smtClean="0">
                          <a:ln>
                            <a:noFill/>
                          </a:ln>
                          <a:solidFill>
                            <a:srgbClr val="C00000"/>
                          </a:solidFill>
                          <a:effectLst/>
                        </a:rPr>
                        <a:t>长江学者（讲座）特聘教授</a:t>
                      </a:r>
                    </a:p>
                    <a:p>
                      <a:pPr marL="0" marR="0" lvl="0" indent="0" algn="ctr" defTabSz="914400" rtl="0" eaLnBrk="0" fontAlgn="base" latinLnBrk="0" hangingPunct="0">
                        <a:lnSpc>
                          <a:spcPct val="100000"/>
                        </a:lnSpc>
                        <a:spcBef>
                          <a:spcPct val="0"/>
                        </a:spcBef>
                        <a:spcAft>
                          <a:spcPct val="0"/>
                        </a:spcAft>
                        <a:buClrTx/>
                        <a:buSzTx/>
                        <a:buFontTx/>
                        <a:buNone/>
                        <a:tabLst/>
                      </a:pPr>
                      <a:r>
                        <a:rPr kumimoji="1" lang="zh-CN" altLang="en-US" sz="1600" b="1" u="none" strike="noStrike" cap="none" normalizeH="0" baseline="0" dirty="0" smtClean="0">
                          <a:ln>
                            <a:noFill/>
                          </a:ln>
                          <a:solidFill>
                            <a:srgbClr val="C00000"/>
                          </a:solidFill>
                          <a:effectLst/>
                        </a:rPr>
                        <a:t>校特聘教授</a:t>
                      </a:r>
                      <a:endParaRPr kumimoji="1" lang="zh-CN" altLang="en-US" sz="1600" b="1" i="0" u="none" strike="noStrike" cap="none" normalizeH="0" baseline="0" dirty="0" smtClean="0">
                        <a:ln>
                          <a:noFill/>
                        </a:ln>
                        <a:solidFill>
                          <a:srgbClr val="C00000"/>
                        </a:solidFill>
                        <a:effectLst/>
                        <a:latin typeface="Times New Roman" pitchFamily="18" charset="0"/>
                        <a:ea typeface="黑体" pitchFamily="2" charset="-122"/>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1" u="none" strike="noStrike" cap="none" normalizeH="0" baseline="0" dirty="0" smtClean="0">
                          <a:ln>
                            <a:noFill/>
                          </a:ln>
                          <a:solidFill>
                            <a:srgbClr val="C00000"/>
                          </a:solidFill>
                          <a:effectLst/>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u="none" strike="noStrike" cap="none" normalizeH="0" baseline="0" dirty="0" smtClean="0">
                          <a:ln>
                            <a:noFill/>
                          </a:ln>
                          <a:solidFill>
                            <a:srgbClr val="C00000"/>
                          </a:solidFill>
                          <a:effectLst/>
                        </a:rPr>
                        <a:t>2</a:t>
                      </a:r>
                      <a:endParaRPr kumimoji="1" lang="en-US" altLang="zh-CN" sz="1600" b="1" i="0" u="none" strike="noStrike" cap="none" normalizeH="0" baseline="0" dirty="0" smtClean="0">
                        <a:ln>
                          <a:noFill/>
                        </a:ln>
                        <a:solidFill>
                          <a:srgbClr val="C00000"/>
                        </a:solidFill>
                        <a:effectLst/>
                        <a:latin typeface="Times New Roman" pitchFamily="18" charset="0"/>
                        <a:ea typeface="黑体" pitchFamily="2" charset="-122"/>
                        <a:cs typeface="Times New Roman" pitchFamily="18" charset="0"/>
                      </a:endParaRPr>
                    </a:p>
                  </a:txBody>
                  <a:tcPr anchor="ctr" horzOverflow="overflow"/>
                </a:tc>
              </a:tr>
              <a:tr h="5745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1" u="none" strike="noStrike" cap="none" normalizeH="0" baseline="0" dirty="0" smtClean="0">
                          <a:ln>
                            <a:noFill/>
                          </a:ln>
                          <a:solidFill>
                            <a:schemeClr val="tx1"/>
                          </a:solidFill>
                          <a:effectLst/>
                        </a:rPr>
                        <a:t>正高级</a:t>
                      </a:r>
                    </a:p>
                    <a:p>
                      <a:pPr marL="0" marR="0" lvl="0" indent="0" algn="ctr" defTabSz="914400" rtl="0" eaLnBrk="0" fontAlgn="base" latinLnBrk="0" hangingPunct="0">
                        <a:lnSpc>
                          <a:spcPct val="100000"/>
                        </a:lnSpc>
                        <a:spcBef>
                          <a:spcPct val="0"/>
                        </a:spcBef>
                        <a:spcAft>
                          <a:spcPct val="0"/>
                        </a:spcAft>
                        <a:buClrTx/>
                        <a:buSzTx/>
                        <a:buFontTx/>
                        <a:buNone/>
                        <a:tabLst/>
                      </a:pPr>
                      <a:r>
                        <a:rPr kumimoji="1" lang="zh-CN" altLang="en-US" sz="1600" b="1" u="none" strike="noStrike" cap="none" normalizeH="0" baseline="0" dirty="0" smtClean="0">
                          <a:ln>
                            <a:noFill/>
                          </a:ln>
                          <a:solidFill>
                            <a:schemeClr val="tx1"/>
                          </a:solidFill>
                          <a:effectLst/>
                        </a:rPr>
                        <a:t>博士生导师</a:t>
                      </a:r>
                      <a:endParaRPr kumimoji="1" lang="zh-CN" altLang="en-US" sz="16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1" u="none" strike="noStrike" cap="none" normalizeH="0" baseline="0" dirty="0" smtClean="0">
                          <a:ln>
                            <a:noFill/>
                          </a:ln>
                          <a:solidFill>
                            <a:schemeClr val="tx1"/>
                          </a:solidFill>
                          <a:effectLst/>
                        </a:rPr>
                        <a:t>24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u="none" strike="noStrike" cap="none" normalizeH="0" baseline="0" dirty="0" smtClean="0">
                          <a:ln>
                            <a:noFill/>
                          </a:ln>
                          <a:solidFill>
                            <a:schemeClr val="tx1"/>
                          </a:solidFill>
                          <a:effectLst/>
                        </a:rPr>
                        <a:t>20</a:t>
                      </a:r>
                      <a:endParaRPr kumimoji="1" lang="en-US" altLang="zh-CN" sz="16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anchor="ctr" horzOverflow="overflow"/>
                </a:tc>
              </a:tr>
              <a:tr h="5745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1" u="none" strike="noStrike" cap="none" normalizeH="0" baseline="0" smtClean="0">
                          <a:ln>
                            <a:noFill/>
                          </a:ln>
                          <a:solidFill>
                            <a:schemeClr val="tx1"/>
                          </a:solidFill>
                          <a:effectLst/>
                        </a:rPr>
                        <a:t>副高级</a:t>
                      </a:r>
                    </a:p>
                    <a:p>
                      <a:pPr marL="0" marR="0" lvl="0" indent="0" algn="ctr" defTabSz="914400" rtl="0" eaLnBrk="0" fontAlgn="base" latinLnBrk="0" hangingPunct="0">
                        <a:lnSpc>
                          <a:spcPct val="100000"/>
                        </a:lnSpc>
                        <a:spcBef>
                          <a:spcPct val="0"/>
                        </a:spcBef>
                        <a:spcAft>
                          <a:spcPct val="0"/>
                        </a:spcAft>
                        <a:buClrTx/>
                        <a:buSzTx/>
                        <a:buFontTx/>
                        <a:buNone/>
                        <a:tabLst/>
                      </a:pPr>
                      <a:r>
                        <a:rPr kumimoji="1" lang="zh-CN" altLang="en-US" sz="1600" b="1" u="none" strike="noStrike" cap="none" normalizeH="0" baseline="0" smtClean="0">
                          <a:ln>
                            <a:noFill/>
                          </a:ln>
                          <a:solidFill>
                            <a:schemeClr val="tx1"/>
                          </a:solidFill>
                          <a:effectLst/>
                        </a:rPr>
                        <a:t>中级</a:t>
                      </a:r>
                      <a:endParaRPr kumimoji="1" lang="zh-CN" altLang="en-US" sz="1600" b="1"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1" u="none" strike="noStrike" cap="none" normalizeH="0" baseline="0" dirty="0" smtClean="0">
                          <a:ln>
                            <a:noFill/>
                          </a:ln>
                          <a:solidFill>
                            <a:schemeClr val="tx1"/>
                          </a:solidFill>
                          <a:effectLst/>
                        </a:rPr>
                        <a:t>48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u="none" strike="noStrike" cap="none" normalizeH="0" baseline="0" dirty="0" smtClean="0">
                          <a:ln>
                            <a:noFill/>
                          </a:ln>
                          <a:solidFill>
                            <a:schemeClr val="tx1"/>
                          </a:solidFill>
                          <a:effectLst/>
                        </a:rPr>
                        <a:t>27</a:t>
                      </a:r>
                      <a:endParaRPr kumimoji="1" lang="en-US" altLang="zh-CN" sz="16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anchor="ctr" horzOverflow="overflow"/>
                </a:tc>
              </a:tr>
              <a:tr h="5745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1" u="none" strike="noStrike" cap="none" normalizeH="0" baseline="0" dirty="0" smtClean="0">
                          <a:ln>
                            <a:noFill/>
                          </a:ln>
                          <a:solidFill>
                            <a:schemeClr val="tx1"/>
                          </a:solidFill>
                          <a:effectLst/>
                        </a:rPr>
                        <a:t>有</a:t>
                      </a:r>
                      <a:r>
                        <a:rPr kumimoji="1" lang="en-US" altLang="zh-CN" sz="1600" b="1" u="none" strike="noStrike" cap="none" normalizeH="0" baseline="0" dirty="0" smtClean="0">
                          <a:ln>
                            <a:noFill/>
                          </a:ln>
                          <a:solidFill>
                            <a:schemeClr val="tx1"/>
                          </a:solidFill>
                          <a:effectLst/>
                        </a:rPr>
                        <a:t>6</a:t>
                      </a:r>
                      <a:r>
                        <a:rPr kumimoji="1" lang="zh-CN" altLang="en-US" sz="1600" b="1" u="none" strike="noStrike" cap="none" normalizeH="0" baseline="0" dirty="0" smtClean="0">
                          <a:ln>
                            <a:noFill/>
                          </a:ln>
                          <a:solidFill>
                            <a:schemeClr val="tx1"/>
                          </a:solidFill>
                          <a:effectLst/>
                        </a:rPr>
                        <a:t>个月以上海外留学经历</a:t>
                      </a:r>
                    </a:p>
                    <a:p>
                      <a:pPr marL="0" marR="0" lvl="0" indent="0" algn="ctr" defTabSz="914400" rtl="0" eaLnBrk="0" fontAlgn="base" latinLnBrk="0" hangingPunct="0">
                        <a:lnSpc>
                          <a:spcPct val="100000"/>
                        </a:lnSpc>
                        <a:spcBef>
                          <a:spcPct val="0"/>
                        </a:spcBef>
                        <a:spcAft>
                          <a:spcPct val="0"/>
                        </a:spcAft>
                        <a:buClrTx/>
                        <a:buSzTx/>
                        <a:buFontTx/>
                        <a:buNone/>
                        <a:tabLst/>
                      </a:pPr>
                      <a:r>
                        <a:rPr kumimoji="1" lang="zh-CN" altLang="en-US" sz="1600" b="1" u="none" strike="noStrike" cap="none" normalizeH="0" baseline="0" dirty="0" smtClean="0">
                          <a:ln>
                            <a:noFill/>
                          </a:ln>
                          <a:solidFill>
                            <a:schemeClr val="tx1"/>
                          </a:solidFill>
                          <a:effectLst/>
                        </a:rPr>
                        <a:t>从海外获得学位</a:t>
                      </a:r>
                      <a:endParaRPr kumimoji="1" lang="zh-CN" altLang="en-US" sz="16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1" u="none" strike="noStrike" cap="none" normalizeH="0" baseline="0" dirty="0" smtClean="0">
                          <a:ln>
                            <a:noFill/>
                          </a:ln>
                          <a:solidFill>
                            <a:schemeClr val="tx1"/>
                          </a:solidFill>
                          <a:effectLst/>
                        </a:rPr>
                        <a:t>32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CN" sz="1600" b="1" u="none" strike="noStrike" cap="none" normalizeH="0" baseline="0" dirty="0" smtClean="0">
                          <a:ln>
                            <a:noFill/>
                          </a:ln>
                          <a:solidFill>
                            <a:schemeClr val="tx1"/>
                          </a:solidFill>
                          <a:effectLst/>
                        </a:rPr>
                        <a:t>6</a:t>
                      </a:r>
                      <a:endParaRPr kumimoji="1" lang="en-US" altLang="zh-CN" sz="16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anchor="ctr" horzOverflow="overflow"/>
                </a:tc>
              </a:tr>
              <a:tr h="3326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1" u="none" strike="noStrike" cap="none" normalizeH="0" baseline="0" dirty="0" smtClean="0">
                          <a:ln>
                            <a:noFill/>
                          </a:ln>
                          <a:solidFill>
                            <a:schemeClr val="tx1"/>
                          </a:solidFill>
                          <a:effectLst/>
                        </a:rPr>
                        <a:t>博士学历</a:t>
                      </a:r>
                      <a:endParaRPr kumimoji="1" lang="zh-CN" altLang="en-US" sz="16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1" u="none" strike="noStrike" cap="none" normalizeH="0" baseline="0" dirty="0" smtClean="0">
                          <a:ln>
                            <a:noFill/>
                          </a:ln>
                          <a:solidFill>
                            <a:schemeClr val="tx1"/>
                          </a:solidFill>
                          <a:effectLst/>
                        </a:rPr>
                        <a:t>53</a:t>
                      </a:r>
                      <a:endParaRPr kumimoji="1" lang="en-US" altLang="zh-CN" sz="1600" b="1"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endParaRPr>
                    </a:p>
                  </a:txBody>
                  <a:tcPr anchor="ctr" horzOverflow="overflow"/>
                </a:tc>
              </a:tr>
            </a:tbl>
          </a:graphicData>
        </a:graphic>
      </p:graphicFrame>
      <p:sp>
        <p:nvSpPr>
          <p:cNvPr id="5" name="矩形 4"/>
          <p:cNvSpPr/>
          <p:nvPr/>
        </p:nvSpPr>
        <p:spPr>
          <a:xfrm>
            <a:off x="4554285" y="1994189"/>
            <a:ext cx="655670" cy="3416320"/>
          </a:xfrm>
          <a:prstGeom prst="rect">
            <a:avLst/>
          </a:prstGeom>
        </p:spPr>
        <p:txBody>
          <a:bodyPr wrap="square">
            <a:spAutoFit/>
          </a:bodyPr>
          <a:lstStyle/>
          <a:p>
            <a:r>
              <a:rPr lang="zh-CN" altLang="en-US" sz="2400" b="1" dirty="0" smtClean="0">
                <a:solidFill>
                  <a:srgbClr val="002060"/>
                </a:solidFill>
                <a:effectLst>
                  <a:outerShdw blurRad="38100" dist="38100" dir="2700000" algn="tl">
                    <a:srgbClr val="000000">
                      <a:alpha val="43137"/>
                    </a:srgbClr>
                  </a:outerShdw>
                </a:effectLst>
                <a:latin typeface="楷体" pitchFamily="49" charset="-122"/>
                <a:ea typeface="楷体" pitchFamily="49" charset="-122"/>
              </a:rPr>
              <a:t>人才计划与荣誉称号 </a:t>
            </a:r>
            <a:endParaRPr lang="zh-CN" altLang="en-US" sz="2400" b="1" dirty="0">
              <a:solidFill>
                <a:srgbClr val="002060"/>
              </a:solidFill>
              <a:effectLst>
                <a:outerShdw blurRad="38100" dist="38100" dir="2700000" algn="tl">
                  <a:srgbClr val="000000">
                    <a:alpha val="43137"/>
                  </a:srgbClr>
                </a:outerShdw>
              </a:effectLst>
              <a:latin typeface="楷体" pitchFamily="49" charset="-122"/>
              <a:ea typeface="楷体" pitchFamily="49" charset="-122"/>
            </a:endParaRPr>
          </a:p>
        </p:txBody>
      </p:sp>
      <p:sp>
        <p:nvSpPr>
          <p:cNvPr id="7" name="矩形 6"/>
          <p:cNvSpPr/>
          <p:nvPr/>
        </p:nvSpPr>
        <p:spPr>
          <a:xfrm>
            <a:off x="5277338" y="1158236"/>
            <a:ext cx="3362412" cy="5736955"/>
          </a:xfrm>
          <a:prstGeom prst="rect">
            <a:avLst/>
          </a:prstGeom>
        </p:spPr>
        <p:txBody>
          <a:bodyPr wrap="square">
            <a:spAutoFit/>
          </a:bodyPr>
          <a:lstStyle/>
          <a:p>
            <a:pPr>
              <a:spcBef>
                <a:spcPct val="20000"/>
              </a:spcBef>
              <a:buClr>
                <a:schemeClr val="hlink"/>
              </a:buCl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外聘院士（顾问教授）：</a:t>
            </a:r>
            <a:r>
              <a:rPr lang="en-US" altLang="zh-CN" dirty="0" smtClean="0">
                <a:solidFill>
                  <a:schemeClr val="tx2">
                    <a:lumMod val="50000"/>
                  </a:schemeClr>
                </a:solidFill>
                <a:latin typeface="楷体" pitchFamily="49" charset="-122"/>
                <a:ea typeface="楷体" pitchFamily="49" charset="-122"/>
              </a:rPr>
              <a:t>1</a:t>
            </a:r>
            <a:r>
              <a:rPr lang="zh-CN" altLang="en-US" dirty="0" smtClean="0">
                <a:solidFill>
                  <a:schemeClr val="tx2">
                    <a:lumMod val="50000"/>
                  </a:schemeClr>
                </a:solidFill>
                <a:latin typeface="楷体" pitchFamily="49" charset="-122"/>
                <a:ea typeface="楷体" pitchFamily="49" charset="-122"/>
              </a:rPr>
              <a:t>名</a:t>
            </a:r>
            <a:endParaRPr lang="en-US" altLang="zh-CN" dirty="0" smtClean="0">
              <a:solidFill>
                <a:schemeClr val="tx2">
                  <a:lumMod val="50000"/>
                </a:schemeClr>
              </a:solidFill>
              <a:latin typeface="楷体" pitchFamily="49" charset="-122"/>
              <a:ea typeface="楷体" pitchFamily="49" charset="-122"/>
            </a:endParaRPr>
          </a:p>
          <a:p>
            <a:pPr>
              <a:spcBef>
                <a:spcPct val="20000"/>
              </a:spcBef>
              <a:buClr>
                <a:schemeClr val="hlink"/>
              </a:buCl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教育部长江学者特聘</a:t>
            </a:r>
            <a:r>
              <a:rPr lang="en-US" altLang="zh-CN" dirty="0" smtClean="0">
                <a:solidFill>
                  <a:schemeClr val="tx2">
                    <a:lumMod val="50000"/>
                  </a:schemeClr>
                </a:solidFill>
                <a:latin typeface="楷体" pitchFamily="49" charset="-122"/>
                <a:ea typeface="楷体" pitchFamily="49" charset="-122"/>
              </a:rPr>
              <a:t>/</a:t>
            </a:r>
            <a:r>
              <a:rPr lang="zh-CN" altLang="en-US" dirty="0" smtClean="0">
                <a:solidFill>
                  <a:schemeClr val="tx2">
                    <a:lumMod val="50000"/>
                  </a:schemeClr>
                </a:solidFill>
                <a:latin typeface="楷体" pitchFamily="49" charset="-122"/>
                <a:ea typeface="楷体" pitchFamily="49" charset="-122"/>
              </a:rPr>
              <a:t>讲座教授：</a:t>
            </a:r>
            <a:r>
              <a:rPr lang="en-US" altLang="zh-CN" dirty="0" smtClean="0">
                <a:solidFill>
                  <a:schemeClr val="tx2">
                    <a:lumMod val="50000"/>
                  </a:schemeClr>
                </a:solidFill>
                <a:latin typeface="楷体" pitchFamily="49" charset="-122"/>
                <a:ea typeface="楷体" pitchFamily="49" charset="-122"/>
              </a:rPr>
              <a:t>2</a:t>
            </a:r>
            <a:r>
              <a:rPr lang="zh-CN" altLang="en-US" dirty="0" smtClean="0">
                <a:solidFill>
                  <a:schemeClr val="tx2">
                    <a:lumMod val="50000"/>
                  </a:schemeClr>
                </a:solidFill>
                <a:latin typeface="楷体" pitchFamily="49" charset="-122"/>
                <a:ea typeface="楷体" pitchFamily="49" charset="-122"/>
              </a:rPr>
              <a:t>名</a:t>
            </a:r>
            <a:endParaRPr lang="en-US" altLang="zh-CN" dirty="0" smtClean="0">
              <a:solidFill>
                <a:schemeClr val="tx2">
                  <a:lumMod val="50000"/>
                </a:schemeClr>
              </a:solidFill>
              <a:latin typeface="楷体" pitchFamily="49" charset="-122"/>
              <a:ea typeface="楷体" pitchFamily="49" charset="-122"/>
            </a:endParaRPr>
          </a:p>
          <a:p>
            <a:pPr>
              <a:spcBef>
                <a:spcPct val="20000"/>
              </a:spcBef>
              <a:buClr>
                <a:schemeClr val="hlink"/>
              </a:buCl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国家百千万人才工程：</a:t>
            </a:r>
            <a:r>
              <a:rPr lang="en-US" altLang="zh-CN" dirty="0" smtClean="0">
                <a:solidFill>
                  <a:schemeClr val="tx2">
                    <a:lumMod val="50000"/>
                  </a:schemeClr>
                </a:solidFill>
                <a:latin typeface="楷体" pitchFamily="49" charset="-122"/>
                <a:ea typeface="楷体" pitchFamily="49" charset="-122"/>
              </a:rPr>
              <a:t>1</a:t>
            </a:r>
            <a:r>
              <a:rPr lang="zh-CN" altLang="en-US" dirty="0" smtClean="0">
                <a:solidFill>
                  <a:schemeClr val="tx2">
                    <a:lumMod val="50000"/>
                  </a:schemeClr>
                </a:solidFill>
                <a:latin typeface="楷体" pitchFamily="49" charset="-122"/>
                <a:ea typeface="楷体" pitchFamily="49" charset="-122"/>
              </a:rPr>
              <a:t>名</a:t>
            </a:r>
          </a:p>
          <a:p>
            <a:pPr>
              <a:spcBef>
                <a:spcPct val="20000"/>
              </a:spcBef>
              <a:buClr>
                <a:schemeClr val="hlink"/>
              </a:buCl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校特聘教授：</a:t>
            </a:r>
            <a:r>
              <a:rPr lang="en-US" altLang="zh-CN" dirty="0" smtClean="0">
                <a:solidFill>
                  <a:schemeClr val="tx2">
                    <a:lumMod val="50000"/>
                  </a:schemeClr>
                </a:solidFill>
                <a:latin typeface="楷体" pitchFamily="49" charset="-122"/>
                <a:ea typeface="楷体" pitchFamily="49" charset="-122"/>
              </a:rPr>
              <a:t>2</a:t>
            </a:r>
            <a:r>
              <a:rPr lang="zh-CN" altLang="en-US" dirty="0" smtClean="0">
                <a:solidFill>
                  <a:schemeClr val="tx2">
                    <a:lumMod val="50000"/>
                  </a:schemeClr>
                </a:solidFill>
                <a:latin typeface="楷体" pitchFamily="49" charset="-122"/>
                <a:ea typeface="楷体" pitchFamily="49" charset="-122"/>
              </a:rPr>
              <a:t>名</a:t>
            </a:r>
            <a:endParaRPr lang="en-US" altLang="zh-CN" dirty="0" smtClean="0">
              <a:solidFill>
                <a:schemeClr val="tx2">
                  <a:lumMod val="50000"/>
                </a:schemeClr>
              </a:solidFill>
              <a:latin typeface="楷体" pitchFamily="49" charset="-122"/>
              <a:ea typeface="楷体" pitchFamily="49" charset="-122"/>
            </a:endParaRPr>
          </a:p>
          <a:p>
            <a:pPr>
              <a:spcBef>
                <a:spcPct val="20000"/>
              </a:spcBef>
              <a:buClr>
                <a:schemeClr val="hlink"/>
              </a:buCl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教育部新世纪人才：</a:t>
            </a:r>
            <a:r>
              <a:rPr lang="en-US" altLang="zh-CN" dirty="0" smtClean="0">
                <a:solidFill>
                  <a:schemeClr val="tx2">
                    <a:lumMod val="50000"/>
                  </a:schemeClr>
                </a:solidFill>
                <a:latin typeface="楷体" pitchFamily="49" charset="-122"/>
                <a:ea typeface="楷体" pitchFamily="49" charset="-122"/>
              </a:rPr>
              <a:t>1</a:t>
            </a:r>
            <a:r>
              <a:rPr lang="zh-CN" altLang="en-US" dirty="0" smtClean="0">
                <a:solidFill>
                  <a:schemeClr val="tx2">
                    <a:lumMod val="50000"/>
                  </a:schemeClr>
                </a:solidFill>
                <a:latin typeface="楷体" pitchFamily="49" charset="-122"/>
                <a:ea typeface="楷体" pitchFamily="49" charset="-122"/>
              </a:rPr>
              <a:t>名</a:t>
            </a:r>
            <a:endParaRPr lang="en-US" altLang="zh-CN" dirty="0" smtClean="0">
              <a:solidFill>
                <a:schemeClr val="tx2">
                  <a:lumMod val="50000"/>
                </a:schemeClr>
              </a:solidFill>
              <a:latin typeface="楷体" pitchFamily="49" charset="-122"/>
              <a:ea typeface="楷体" pitchFamily="49" charset="-122"/>
            </a:endParaRPr>
          </a:p>
          <a:p>
            <a:pPr>
              <a:spcBef>
                <a:spcPct val="20000"/>
              </a:spcBef>
              <a:buClr>
                <a:schemeClr val="hlink"/>
              </a:buCl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教育部青年骨干教师：</a:t>
            </a:r>
            <a:r>
              <a:rPr lang="en-US" altLang="zh-CN" dirty="0" smtClean="0">
                <a:solidFill>
                  <a:schemeClr val="tx2">
                    <a:lumMod val="50000"/>
                  </a:schemeClr>
                </a:solidFill>
                <a:latin typeface="楷体" pitchFamily="49" charset="-122"/>
                <a:ea typeface="楷体" pitchFamily="49" charset="-122"/>
              </a:rPr>
              <a:t>3</a:t>
            </a:r>
            <a:r>
              <a:rPr lang="zh-CN" altLang="en-US" dirty="0" smtClean="0">
                <a:solidFill>
                  <a:schemeClr val="tx2">
                    <a:lumMod val="50000"/>
                  </a:schemeClr>
                </a:solidFill>
                <a:latin typeface="楷体" pitchFamily="49" charset="-122"/>
                <a:ea typeface="楷体" pitchFamily="49" charset="-122"/>
              </a:rPr>
              <a:t>名</a:t>
            </a:r>
            <a:endParaRPr lang="en-US" altLang="zh-CN" dirty="0" smtClean="0">
              <a:solidFill>
                <a:schemeClr val="tx2">
                  <a:lumMod val="50000"/>
                </a:schemeClr>
              </a:solidFill>
              <a:latin typeface="楷体" pitchFamily="49" charset="-122"/>
              <a:ea typeface="楷体" pitchFamily="49" charset="-122"/>
            </a:endParaRPr>
          </a:p>
          <a:p>
            <a:pPr>
              <a:spcBef>
                <a:spcPct val="20000"/>
              </a:spcBef>
              <a:buClr>
                <a:schemeClr val="hlink"/>
              </a:buCl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上海领军人才：</a:t>
            </a:r>
            <a:r>
              <a:rPr lang="en-US" altLang="zh-CN" dirty="0" smtClean="0">
                <a:solidFill>
                  <a:schemeClr val="tx2">
                    <a:lumMod val="50000"/>
                  </a:schemeClr>
                </a:solidFill>
                <a:latin typeface="楷体" pitchFamily="49" charset="-122"/>
                <a:ea typeface="楷体" pitchFamily="49" charset="-122"/>
              </a:rPr>
              <a:t>1</a:t>
            </a:r>
            <a:r>
              <a:rPr lang="zh-CN" altLang="en-US" dirty="0" smtClean="0">
                <a:solidFill>
                  <a:schemeClr val="tx2">
                    <a:lumMod val="50000"/>
                  </a:schemeClr>
                </a:solidFill>
                <a:latin typeface="楷体" pitchFamily="49" charset="-122"/>
                <a:ea typeface="楷体" pitchFamily="49" charset="-122"/>
              </a:rPr>
              <a:t>名</a:t>
            </a:r>
            <a:endParaRPr lang="en-US" altLang="zh-CN" dirty="0" smtClean="0">
              <a:solidFill>
                <a:schemeClr val="tx2">
                  <a:lumMod val="50000"/>
                </a:schemeClr>
              </a:solidFill>
              <a:latin typeface="楷体" pitchFamily="49" charset="-122"/>
              <a:ea typeface="楷体" pitchFamily="49" charset="-122"/>
            </a:endParaRPr>
          </a:p>
          <a:p>
            <a:pPr lvl="0">
              <a:spcBef>
                <a:spcPct val="20000"/>
              </a:spcBef>
              <a:buClr>
                <a:schemeClr val="hlink"/>
              </a:buCl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上海市优秀学术带头人：</a:t>
            </a:r>
            <a:r>
              <a:rPr lang="en-US" altLang="zh-CN" dirty="0" smtClean="0">
                <a:solidFill>
                  <a:schemeClr val="tx2">
                    <a:lumMod val="50000"/>
                  </a:schemeClr>
                </a:solidFill>
                <a:latin typeface="楷体" pitchFamily="49" charset="-122"/>
                <a:ea typeface="楷体" pitchFamily="49" charset="-122"/>
              </a:rPr>
              <a:t>1</a:t>
            </a:r>
            <a:r>
              <a:rPr lang="zh-CN" altLang="en-US" dirty="0" smtClean="0">
                <a:solidFill>
                  <a:schemeClr val="tx2">
                    <a:lumMod val="50000"/>
                  </a:schemeClr>
                </a:solidFill>
                <a:latin typeface="楷体" pitchFamily="49" charset="-122"/>
                <a:ea typeface="楷体" pitchFamily="49" charset="-122"/>
              </a:rPr>
              <a:t>名</a:t>
            </a:r>
            <a:endParaRPr lang="en-US" altLang="zh-CN" dirty="0" smtClean="0">
              <a:solidFill>
                <a:schemeClr val="tx2">
                  <a:lumMod val="50000"/>
                </a:schemeClr>
              </a:solidFill>
              <a:latin typeface="楷体" pitchFamily="49" charset="-122"/>
              <a:ea typeface="楷体" pitchFamily="49" charset="-122"/>
            </a:endParaRPr>
          </a:p>
          <a:p>
            <a:pPr lvl="0">
              <a:spcBef>
                <a:spcPct val="20000"/>
              </a:spcBef>
              <a:buClr>
                <a:schemeClr val="hlink"/>
              </a:buCl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上海市东方学者：</a:t>
            </a:r>
            <a:r>
              <a:rPr lang="en-US" altLang="zh-CN" dirty="0" smtClean="0">
                <a:solidFill>
                  <a:schemeClr val="tx2">
                    <a:lumMod val="50000"/>
                  </a:schemeClr>
                </a:solidFill>
                <a:latin typeface="楷体" pitchFamily="49" charset="-122"/>
                <a:ea typeface="楷体" pitchFamily="49" charset="-122"/>
              </a:rPr>
              <a:t>1</a:t>
            </a:r>
            <a:r>
              <a:rPr lang="zh-CN" altLang="en-US" dirty="0" smtClean="0">
                <a:solidFill>
                  <a:schemeClr val="tx2">
                    <a:lumMod val="50000"/>
                  </a:schemeClr>
                </a:solidFill>
                <a:latin typeface="楷体" pitchFamily="49" charset="-122"/>
                <a:ea typeface="楷体" pitchFamily="49" charset="-122"/>
              </a:rPr>
              <a:t>名</a:t>
            </a:r>
          </a:p>
          <a:p>
            <a:pPr lvl="0">
              <a:spcBef>
                <a:spcPct val="20000"/>
              </a:spcBef>
              <a:buClr>
                <a:schemeClr val="hlink"/>
              </a:buCl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上海市曙光学者：</a:t>
            </a:r>
            <a:r>
              <a:rPr lang="en-US" altLang="zh-CN" dirty="0" smtClean="0">
                <a:solidFill>
                  <a:schemeClr val="tx2">
                    <a:lumMod val="50000"/>
                  </a:schemeClr>
                </a:solidFill>
                <a:latin typeface="楷体" pitchFamily="49" charset="-122"/>
                <a:ea typeface="楷体" pitchFamily="49" charset="-122"/>
              </a:rPr>
              <a:t>3</a:t>
            </a:r>
            <a:r>
              <a:rPr lang="zh-CN" altLang="en-US" dirty="0" smtClean="0">
                <a:solidFill>
                  <a:schemeClr val="tx2">
                    <a:lumMod val="50000"/>
                  </a:schemeClr>
                </a:solidFill>
                <a:latin typeface="楷体" pitchFamily="49" charset="-122"/>
                <a:ea typeface="楷体" pitchFamily="49" charset="-122"/>
              </a:rPr>
              <a:t>名</a:t>
            </a:r>
            <a:endParaRPr lang="en-US" altLang="zh-CN" dirty="0" smtClean="0">
              <a:solidFill>
                <a:schemeClr val="tx2">
                  <a:lumMod val="50000"/>
                </a:schemeClr>
              </a:solidFill>
              <a:latin typeface="楷体" pitchFamily="49" charset="-122"/>
              <a:ea typeface="楷体" pitchFamily="49" charset="-122"/>
            </a:endParaRPr>
          </a:p>
          <a:p>
            <a:pPr lvl="0">
              <a:spcBef>
                <a:spcPct val="20000"/>
              </a:spcBef>
              <a:buClr>
                <a:schemeClr val="hlink"/>
              </a:buCl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上海市青年启明星学者：</a:t>
            </a:r>
            <a:r>
              <a:rPr lang="en-US" altLang="zh-CN" dirty="0" smtClean="0">
                <a:solidFill>
                  <a:schemeClr val="tx2">
                    <a:lumMod val="50000"/>
                  </a:schemeClr>
                </a:solidFill>
                <a:latin typeface="楷体" pitchFamily="49" charset="-122"/>
                <a:ea typeface="楷体" pitchFamily="49" charset="-122"/>
              </a:rPr>
              <a:t>5</a:t>
            </a:r>
            <a:r>
              <a:rPr lang="zh-CN" altLang="en-US" dirty="0" smtClean="0">
                <a:solidFill>
                  <a:schemeClr val="tx2">
                    <a:lumMod val="50000"/>
                  </a:schemeClr>
                </a:solidFill>
                <a:latin typeface="楷体" pitchFamily="49" charset="-122"/>
                <a:ea typeface="楷体" pitchFamily="49" charset="-122"/>
              </a:rPr>
              <a:t>名</a:t>
            </a:r>
            <a:endParaRPr lang="en-US" altLang="zh-CN" dirty="0" smtClean="0">
              <a:solidFill>
                <a:schemeClr val="tx2">
                  <a:lumMod val="50000"/>
                </a:schemeClr>
              </a:solidFill>
              <a:latin typeface="楷体" pitchFamily="49" charset="-122"/>
              <a:ea typeface="楷体" pitchFamily="49" charset="-122"/>
            </a:endParaRPr>
          </a:p>
          <a:p>
            <a:pPr lvl="0">
              <a:spcBef>
                <a:spcPct val="20000"/>
              </a:spcBef>
              <a:buClr>
                <a:schemeClr val="hlink"/>
              </a:buCl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上海市晨光计划学者：</a:t>
            </a:r>
            <a:r>
              <a:rPr lang="en-US" altLang="zh-CN" dirty="0" smtClean="0">
                <a:solidFill>
                  <a:schemeClr val="tx2">
                    <a:lumMod val="50000"/>
                  </a:schemeClr>
                </a:solidFill>
                <a:latin typeface="楷体" pitchFamily="49" charset="-122"/>
                <a:ea typeface="楷体" pitchFamily="49" charset="-122"/>
              </a:rPr>
              <a:t>7</a:t>
            </a:r>
            <a:r>
              <a:rPr lang="zh-CN" altLang="en-US" dirty="0" smtClean="0">
                <a:solidFill>
                  <a:schemeClr val="tx2">
                    <a:lumMod val="50000"/>
                  </a:schemeClr>
                </a:solidFill>
                <a:latin typeface="楷体" pitchFamily="49" charset="-122"/>
                <a:ea typeface="楷体" pitchFamily="49" charset="-122"/>
              </a:rPr>
              <a:t>名</a:t>
            </a:r>
            <a:endParaRPr lang="en-US" altLang="zh-CN" dirty="0" smtClean="0">
              <a:solidFill>
                <a:schemeClr val="tx2">
                  <a:lumMod val="50000"/>
                </a:schemeClr>
              </a:solidFill>
              <a:latin typeface="楷体" pitchFamily="49" charset="-122"/>
              <a:ea typeface="楷体" pitchFamily="49" charset="-122"/>
            </a:endParaRPr>
          </a:p>
          <a:p>
            <a:pPr>
              <a:spcBef>
                <a:spcPct val="20000"/>
              </a:spcBef>
              <a:buClr>
                <a:schemeClr val="hlink"/>
              </a:buCl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上海市优秀青年教师：</a:t>
            </a:r>
            <a:r>
              <a:rPr lang="en-US" altLang="zh-CN" dirty="0" smtClean="0">
                <a:solidFill>
                  <a:schemeClr val="tx2">
                    <a:lumMod val="50000"/>
                  </a:schemeClr>
                </a:solidFill>
                <a:latin typeface="楷体" pitchFamily="49" charset="-122"/>
                <a:ea typeface="楷体" pitchFamily="49" charset="-122"/>
              </a:rPr>
              <a:t>10</a:t>
            </a:r>
            <a:r>
              <a:rPr lang="zh-CN" altLang="en-US" dirty="0" smtClean="0">
                <a:solidFill>
                  <a:schemeClr val="tx2">
                    <a:lumMod val="50000"/>
                  </a:schemeClr>
                </a:solidFill>
                <a:latin typeface="楷体" pitchFamily="49" charset="-122"/>
                <a:ea typeface="楷体" pitchFamily="49" charset="-122"/>
              </a:rPr>
              <a:t>名</a:t>
            </a:r>
            <a:endParaRPr lang="en-US" altLang="zh-CN" dirty="0" smtClean="0">
              <a:solidFill>
                <a:schemeClr val="tx2">
                  <a:lumMod val="50000"/>
                </a:schemeClr>
              </a:solidFill>
              <a:latin typeface="楷体" pitchFamily="49" charset="-122"/>
              <a:ea typeface="楷体" pitchFamily="49" charset="-122"/>
            </a:endParaRPr>
          </a:p>
          <a:p>
            <a:pPr>
              <a:spcBef>
                <a:spcPct val="20000"/>
              </a:spcBef>
              <a:buClr>
                <a:schemeClr val="hlink"/>
              </a:buCl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国家级突出贡献专家：</a:t>
            </a:r>
            <a:r>
              <a:rPr lang="en-US" altLang="zh-CN" dirty="0" smtClean="0">
                <a:solidFill>
                  <a:schemeClr val="tx2">
                    <a:lumMod val="50000"/>
                  </a:schemeClr>
                </a:solidFill>
                <a:latin typeface="楷体" pitchFamily="49" charset="-122"/>
                <a:ea typeface="楷体" pitchFamily="49" charset="-122"/>
              </a:rPr>
              <a:t>2</a:t>
            </a:r>
            <a:r>
              <a:rPr lang="zh-CN" altLang="en-US" dirty="0" smtClean="0">
                <a:solidFill>
                  <a:schemeClr val="tx2">
                    <a:lumMod val="50000"/>
                  </a:schemeClr>
                </a:solidFill>
                <a:latin typeface="楷体" pitchFamily="49" charset="-122"/>
                <a:ea typeface="楷体" pitchFamily="49" charset="-122"/>
              </a:rPr>
              <a:t>名</a:t>
            </a:r>
            <a:endParaRPr lang="en-US" altLang="zh-CN" dirty="0" smtClean="0">
              <a:solidFill>
                <a:schemeClr val="tx2">
                  <a:lumMod val="50000"/>
                </a:schemeClr>
              </a:solidFill>
              <a:latin typeface="楷体" pitchFamily="49" charset="-122"/>
              <a:ea typeface="楷体" pitchFamily="49" charset="-122"/>
            </a:endParaRPr>
          </a:p>
          <a:p>
            <a:pPr lvl="0">
              <a:spcBef>
                <a:spcPct val="20000"/>
              </a:spcBef>
              <a:buClr>
                <a:schemeClr val="hlink"/>
              </a:buCl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全国教育系统劳动模范：</a:t>
            </a:r>
            <a:r>
              <a:rPr lang="en-US" altLang="zh-CN" dirty="0" smtClean="0">
                <a:solidFill>
                  <a:schemeClr val="tx2">
                    <a:lumMod val="50000"/>
                  </a:schemeClr>
                </a:solidFill>
                <a:latin typeface="楷体" pitchFamily="49" charset="-122"/>
                <a:ea typeface="楷体" pitchFamily="49" charset="-122"/>
              </a:rPr>
              <a:t>1</a:t>
            </a:r>
            <a:r>
              <a:rPr lang="zh-CN" altLang="en-US" dirty="0" smtClean="0">
                <a:solidFill>
                  <a:schemeClr val="tx2">
                    <a:lumMod val="50000"/>
                  </a:schemeClr>
                </a:solidFill>
                <a:latin typeface="楷体" pitchFamily="49" charset="-122"/>
                <a:ea typeface="楷体" pitchFamily="49" charset="-122"/>
              </a:rPr>
              <a:t>名</a:t>
            </a:r>
            <a:endParaRPr lang="en-US" altLang="zh-CN" dirty="0" smtClean="0">
              <a:solidFill>
                <a:schemeClr val="tx2">
                  <a:lumMod val="50000"/>
                </a:schemeClr>
              </a:solidFill>
              <a:latin typeface="楷体" pitchFamily="49" charset="-122"/>
              <a:ea typeface="楷体" pitchFamily="49" charset="-122"/>
            </a:endParaRPr>
          </a:p>
          <a:p>
            <a:pPr>
              <a:spcBef>
                <a:spcPct val="20000"/>
              </a:spcBef>
              <a:buClr>
                <a:schemeClr val="hlink"/>
              </a:buCl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全国优秀教师：</a:t>
            </a:r>
            <a:r>
              <a:rPr lang="en-US" altLang="zh-CN" dirty="0" smtClean="0">
                <a:solidFill>
                  <a:schemeClr val="tx2">
                    <a:lumMod val="50000"/>
                  </a:schemeClr>
                </a:solidFill>
                <a:latin typeface="楷体" pitchFamily="49" charset="-122"/>
                <a:ea typeface="楷体" pitchFamily="49" charset="-122"/>
              </a:rPr>
              <a:t>1</a:t>
            </a:r>
            <a:r>
              <a:rPr lang="zh-CN" altLang="en-US" dirty="0" smtClean="0">
                <a:solidFill>
                  <a:schemeClr val="tx2">
                    <a:lumMod val="50000"/>
                  </a:schemeClr>
                </a:solidFill>
                <a:latin typeface="楷体" pitchFamily="49" charset="-122"/>
                <a:ea typeface="楷体" pitchFamily="49" charset="-122"/>
              </a:rPr>
              <a:t>名</a:t>
            </a:r>
            <a:endParaRPr lang="en-US" altLang="zh-CN" dirty="0" smtClean="0">
              <a:solidFill>
                <a:schemeClr val="tx2">
                  <a:lumMod val="50000"/>
                </a:schemeClr>
              </a:solidFill>
              <a:latin typeface="楷体" pitchFamily="49" charset="-122"/>
              <a:ea typeface="楷体" pitchFamily="49" charset="-122"/>
            </a:endParaRPr>
          </a:p>
          <a:p>
            <a:pPr lvl="0">
              <a:spcBef>
                <a:spcPct val="20000"/>
              </a:spcBef>
              <a:buClr>
                <a:schemeClr val="hlink"/>
              </a:buCl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国家有突出贡献中青年专家：</a:t>
            </a:r>
            <a:r>
              <a:rPr lang="en-US" altLang="zh-CN" dirty="0" smtClean="0">
                <a:solidFill>
                  <a:schemeClr val="tx2">
                    <a:lumMod val="50000"/>
                  </a:schemeClr>
                </a:solidFill>
                <a:latin typeface="楷体" pitchFamily="49" charset="-122"/>
                <a:ea typeface="楷体" pitchFamily="49" charset="-122"/>
              </a:rPr>
              <a:t>1</a:t>
            </a:r>
            <a:r>
              <a:rPr lang="zh-CN" altLang="en-US" dirty="0" smtClean="0">
                <a:solidFill>
                  <a:schemeClr val="tx2">
                    <a:lumMod val="50000"/>
                  </a:schemeClr>
                </a:solidFill>
                <a:latin typeface="楷体" pitchFamily="49" charset="-122"/>
                <a:ea typeface="楷体" pitchFamily="49" charset="-122"/>
              </a:rPr>
              <a:t>名</a:t>
            </a:r>
            <a:endParaRPr lang="en-US" altLang="zh-CN" dirty="0" smtClean="0">
              <a:solidFill>
                <a:schemeClr val="tx2">
                  <a:lumMod val="50000"/>
                </a:schemeClr>
              </a:solidFill>
              <a:latin typeface="楷体" pitchFamily="49" charset="-122"/>
              <a:ea typeface="楷体" pitchFamily="49" charset="-122"/>
            </a:endParaRPr>
          </a:p>
          <a:p>
            <a:pP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上海市优秀教育工作者：</a:t>
            </a:r>
            <a:r>
              <a:rPr lang="en-US" altLang="en-US" dirty="0" smtClean="0">
                <a:solidFill>
                  <a:schemeClr val="tx2">
                    <a:lumMod val="50000"/>
                  </a:schemeClr>
                </a:solidFill>
                <a:latin typeface="楷体" pitchFamily="49" charset="-122"/>
                <a:ea typeface="楷体" pitchFamily="49" charset="-122"/>
              </a:rPr>
              <a:t>1</a:t>
            </a:r>
            <a:r>
              <a:rPr lang="zh-CN" altLang="en-US" dirty="0" smtClean="0">
                <a:solidFill>
                  <a:schemeClr val="tx2">
                    <a:lumMod val="50000"/>
                  </a:schemeClr>
                </a:solidFill>
                <a:latin typeface="楷体" pitchFamily="49" charset="-122"/>
                <a:ea typeface="楷体" pitchFamily="49" charset="-122"/>
              </a:rPr>
              <a:t>名</a:t>
            </a:r>
          </a:p>
          <a:p>
            <a:pP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上海市育才奖：</a:t>
            </a:r>
            <a:r>
              <a:rPr lang="en-US" altLang="en-US" dirty="0" smtClean="0">
                <a:solidFill>
                  <a:schemeClr val="tx2">
                    <a:lumMod val="50000"/>
                  </a:schemeClr>
                </a:solidFill>
                <a:latin typeface="楷体" pitchFamily="49" charset="-122"/>
                <a:ea typeface="楷体" pitchFamily="49" charset="-122"/>
              </a:rPr>
              <a:t>6</a:t>
            </a:r>
            <a:r>
              <a:rPr lang="zh-CN" altLang="en-US" dirty="0" smtClean="0">
                <a:solidFill>
                  <a:schemeClr val="tx2">
                    <a:lumMod val="50000"/>
                  </a:schemeClr>
                </a:solidFill>
                <a:latin typeface="楷体" pitchFamily="49" charset="-122"/>
                <a:ea typeface="楷体" pitchFamily="49" charset="-122"/>
              </a:rPr>
              <a:t>名</a:t>
            </a:r>
          </a:p>
          <a:p>
            <a:pP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上海市优秀共产党员：</a:t>
            </a:r>
            <a:r>
              <a:rPr lang="en-US" altLang="en-US" dirty="0" smtClean="0">
                <a:solidFill>
                  <a:schemeClr val="tx2">
                    <a:lumMod val="50000"/>
                  </a:schemeClr>
                </a:solidFill>
                <a:latin typeface="楷体" pitchFamily="49" charset="-122"/>
                <a:ea typeface="楷体" pitchFamily="49" charset="-122"/>
              </a:rPr>
              <a:t>1</a:t>
            </a:r>
            <a:r>
              <a:rPr lang="zh-CN" altLang="en-US" dirty="0" smtClean="0">
                <a:solidFill>
                  <a:schemeClr val="tx2">
                    <a:lumMod val="50000"/>
                  </a:schemeClr>
                </a:solidFill>
                <a:latin typeface="楷体" pitchFamily="49" charset="-122"/>
                <a:ea typeface="楷体" pitchFamily="49" charset="-122"/>
              </a:rPr>
              <a:t>名</a:t>
            </a:r>
          </a:p>
          <a:p>
            <a:pP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上海市教育系统优秀党员：</a:t>
            </a:r>
            <a:r>
              <a:rPr lang="en-US" altLang="en-US" dirty="0" smtClean="0">
                <a:solidFill>
                  <a:schemeClr val="tx2">
                    <a:lumMod val="50000"/>
                  </a:schemeClr>
                </a:solidFill>
                <a:latin typeface="楷体" pitchFamily="49" charset="-122"/>
                <a:ea typeface="楷体" pitchFamily="49" charset="-122"/>
              </a:rPr>
              <a:t>1</a:t>
            </a:r>
            <a:r>
              <a:rPr lang="zh-CN" altLang="en-US" dirty="0" smtClean="0">
                <a:solidFill>
                  <a:schemeClr val="tx2">
                    <a:lumMod val="50000"/>
                  </a:schemeClr>
                </a:solidFill>
                <a:latin typeface="楷体" pitchFamily="49" charset="-122"/>
                <a:ea typeface="楷体" pitchFamily="49" charset="-122"/>
              </a:rPr>
              <a:t>名</a:t>
            </a:r>
          </a:p>
          <a:p>
            <a:pPr>
              <a:buFont typeface="Wingdings" pitchFamily="2" charset="2"/>
              <a:buChar char="ü"/>
            </a:pPr>
            <a:r>
              <a:rPr lang="zh-CN" altLang="en-US" dirty="0" smtClean="0">
                <a:solidFill>
                  <a:schemeClr val="tx2">
                    <a:lumMod val="50000"/>
                  </a:schemeClr>
                </a:solidFill>
                <a:latin typeface="楷体" pitchFamily="49" charset="-122"/>
                <a:ea typeface="楷体" pitchFamily="49" charset="-122"/>
              </a:rPr>
              <a:t>上海市新长征突击手：</a:t>
            </a:r>
            <a:r>
              <a:rPr lang="en-US" altLang="en-US" dirty="0" smtClean="0">
                <a:solidFill>
                  <a:schemeClr val="tx2">
                    <a:lumMod val="50000"/>
                  </a:schemeClr>
                </a:solidFill>
                <a:latin typeface="楷体" pitchFamily="49" charset="-122"/>
                <a:ea typeface="楷体" pitchFamily="49" charset="-122"/>
              </a:rPr>
              <a:t>1</a:t>
            </a:r>
            <a:r>
              <a:rPr lang="zh-CN" altLang="en-US" dirty="0" smtClean="0">
                <a:solidFill>
                  <a:schemeClr val="tx2">
                    <a:lumMod val="50000"/>
                  </a:schemeClr>
                </a:solidFill>
                <a:latin typeface="楷体" pitchFamily="49" charset="-122"/>
                <a:ea typeface="楷体" pitchFamily="49" charset="-122"/>
              </a:rPr>
              <a:t>名</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p:cNvSpPr>
            <a:spLocks noChangeArrowheads="1"/>
          </p:cNvSpPr>
          <p:nvPr/>
        </p:nvSpPr>
        <p:spPr bwMode="auto">
          <a:xfrm>
            <a:off x="167674" y="1426207"/>
            <a:ext cx="4611358" cy="646331"/>
          </a:xfrm>
          <a:prstGeom prst="rect">
            <a:avLst/>
          </a:prstGeom>
          <a:noFill/>
          <a:ln w="12700">
            <a:noFill/>
            <a:miter lim="800000"/>
            <a:headEnd/>
            <a:tailEnd/>
          </a:ln>
        </p:spPr>
        <p:txBody>
          <a:bodyPr wrap="square" anchor="ctr">
            <a:spAutoFit/>
          </a:bodyPr>
          <a:lstStyle/>
          <a:p>
            <a:pPr marL="354013" indent="-354013">
              <a:buClr>
                <a:srgbClr val="E80000"/>
              </a:buClr>
              <a:buFont typeface="Wingdings" pitchFamily="2" charset="2"/>
              <a:buChar char="p"/>
            </a:pPr>
            <a:r>
              <a:rPr kumimoji="1" lang="en-US" altLang="zh-CN" sz="1800" b="1" dirty="0">
                <a:latin typeface="Times New Roman" pitchFamily="18" charset="0"/>
                <a:ea typeface="黑体" pitchFamily="2" charset="-122"/>
              </a:rPr>
              <a:t> </a:t>
            </a:r>
            <a:r>
              <a:rPr kumimoji="1" lang="zh-CN" altLang="en-US" sz="1800" b="1" dirty="0">
                <a:latin typeface="Times New Roman" pitchFamily="18" charset="0"/>
                <a:ea typeface="黑体" pitchFamily="2" charset="-122"/>
              </a:rPr>
              <a:t>科研</a:t>
            </a:r>
            <a:r>
              <a:rPr kumimoji="1" lang="zh-CN" altLang="en-US" sz="1800" b="1" dirty="0" smtClean="0">
                <a:latin typeface="Times New Roman" pitchFamily="18" charset="0"/>
                <a:ea typeface="黑体" pitchFamily="2" charset="-122"/>
              </a:rPr>
              <a:t>项目</a:t>
            </a:r>
            <a:endParaRPr kumimoji="1" lang="en-US" altLang="zh-CN" sz="1800" b="1" dirty="0" smtClean="0">
              <a:latin typeface="Times New Roman" pitchFamily="18" charset="0"/>
              <a:ea typeface="黑体" pitchFamily="2" charset="-122"/>
            </a:endParaRPr>
          </a:p>
          <a:p>
            <a:pPr marL="354013" indent="-354013">
              <a:buClr>
                <a:srgbClr val="E80000"/>
              </a:buClr>
            </a:pPr>
            <a:r>
              <a:rPr kumimoji="1" lang="zh-CN" altLang="en-US" sz="1800" b="1" dirty="0" smtClean="0">
                <a:latin typeface="Times New Roman" pitchFamily="18" charset="0"/>
                <a:ea typeface="黑体" pitchFamily="2" charset="-122"/>
              </a:rPr>
              <a:t>（近</a:t>
            </a:r>
            <a:r>
              <a:rPr kumimoji="1" lang="en-US" altLang="zh-CN" sz="1800" b="1" dirty="0" smtClean="0">
                <a:latin typeface="Times New Roman" pitchFamily="18" charset="0"/>
                <a:ea typeface="黑体" pitchFamily="2" charset="-122"/>
              </a:rPr>
              <a:t>5</a:t>
            </a:r>
            <a:r>
              <a:rPr kumimoji="1" lang="zh-CN" altLang="en-US" sz="1800" b="1" dirty="0" smtClean="0">
                <a:latin typeface="Times New Roman" pitchFamily="18" charset="0"/>
                <a:ea typeface="黑体" pitchFamily="2" charset="-122"/>
              </a:rPr>
              <a:t>年，</a:t>
            </a:r>
            <a:r>
              <a:rPr lang="zh-CN" altLang="en-US" sz="1800" b="1" dirty="0" smtClean="0">
                <a:latin typeface="Times New Roman" pitchFamily="18" charset="0"/>
                <a:ea typeface="黑体" pitchFamily="2" charset="-122"/>
              </a:rPr>
              <a:t>省部级以上科研项目：</a:t>
            </a:r>
            <a:r>
              <a:rPr lang="en-US" altLang="zh-CN" sz="1800" b="1" dirty="0" smtClean="0">
                <a:latin typeface="Times New Roman" pitchFamily="18" charset="0"/>
                <a:ea typeface="黑体" pitchFamily="2" charset="-122"/>
              </a:rPr>
              <a:t>80</a:t>
            </a:r>
            <a:r>
              <a:rPr lang="zh-CN" altLang="en-US" sz="1800" b="1" dirty="0" smtClean="0">
                <a:latin typeface="Times New Roman" pitchFamily="18" charset="0"/>
                <a:ea typeface="黑体" pitchFamily="2" charset="-122"/>
              </a:rPr>
              <a:t>余项</a:t>
            </a:r>
            <a:r>
              <a:rPr kumimoji="1" lang="zh-CN" altLang="en-US" sz="1800" b="1" dirty="0" smtClean="0">
                <a:latin typeface="Times New Roman" pitchFamily="18" charset="0"/>
                <a:ea typeface="黑体" pitchFamily="2" charset="-122"/>
              </a:rPr>
              <a:t>）</a:t>
            </a:r>
            <a:endParaRPr kumimoji="1" lang="zh-CN" altLang="en-US" sz="1800" b="1" dirty="0">
              <a:latin typeface="Times New Roman" pitchFamily="18" charset="0"/>
              <a:ea typeface="黑体" pitchFamily="2" charset="-122"/>
            </a:endParaRPr>
          </a:p>
        </p:txBody>
      </p:sp>
      <p:sp>
        <p:nvSpPr>
          <p:cNvPr id="1242115" name="标题 5"/>
          <p:cNvSpPr>
            <a:spLocks noGrp="1"/>
          </p:cNvSpPr>
          <p:nvPr>
            <p:ph type="title" idx="4294967295"/>
          </p:nvPr>
        </p:nvSpPr>
        <p:spPr bwMode="auto">
          <a:xfrm>
            <a:off x="555625" y="681489"/>
            <a:ext cx="7924800" cy="563562"/>
          </a:xfrm>
          <a:prstGeom prst="rect">
            <a:avLst/>
          </a:prstGeom>
          <a:noFill/>
          <a:ln>
            <a:miter lim="800000"/>
            <a:headEnd/>
            <a:tailEnd/>
          </a:ln>
        </p:spPr>
        <p:txBody>
          <a:bodyPr anchor="ctr"/>
          <a:lstStyle/>
          <a:p>
            <a:r>
              <a:rPr kumimoji="1" lang="en-US" altLang="zh-CN" sz="4000" b="1" dirty="0" smtClean="0">
                <a:solidFill>
                  <a:schemeClr val="tx2">
                    <a:lumMod val="50000"/>
                  </a:schemeClr>
                </a:solidFill>
                <a:latin typeface="Times New Roman" pitchFamily="18" charset="0"/>
                <a:ea typeface="黑体" pitchFamily="2" charset="-122"/>
                <a:cs typeface="Times New Roman" pitchFamily="18" charset="0"/>
              </a:rPr>
              <a:t>4. </a:t>
            </a:r>
            <a:r>
              <a:rPr kumimoji="1" lang="zh-CN" altLang="en-US" sz="4000" b="1" dirty="0" smtClean="0">
                <a:solidFill>
                  <a:schemeClr val="tx2">
                    <a:lumMod val="50000"/>
                  </a:schemeClr>
                </a:solidFill>
                <a:latin typeface="Times New Roman" pitchFamily="18" charset="0"/>
                <a:ea typeface="黑体" pitchFamily="2" charset="-122"/>
                <a:cs typeface="Times New Roman" pitchFamily="18" charset="0"/>
              </a:rPr>
              <a:t>科学研究</a:t>
            </a:r>
            <a:endParaRPr kumimoji="1" lang="zh-CN" altLang="en-US" sz="4000" b="1" dirty="0">
              <a:solidFill>
                <a:schemeClr val="tx2">
                  <a:lumMod val="50000"/>
                </a:schemeClr>
              </a:solidFill>
              <a:latin typeface="Times New Roman" pitchFamily="18" charset="0"/>
              <a:ea typeface="黑体" pitchFamily="2" charset="-122"/>
              <a:cs typeface="Times New Roman" pitchFamily="18" charset="0"/>
            </a:endParaRPr>
          </a:p>
        </p:txBody>
      </p:sp>
      <p:graphicFrame>
        <p:nvGraphicFramePr>
          <p:cNvPr id="1242153" name="Group 41"/>
          <p:cNvGraphicFramePr>
            <a:graphicFrameLocks noGrp="1"/>
          </p:cNvGraphicFramePr>
          <p:nvPr>
            <p:extLst>
              <p:ext uri="{D42A27DB-BD31-4B8C-83A1-F6EECF244321}">
                <p14:modId xmlns:p14="http://schemas.microsoft.com/office/powerpoint/2010/main" xmlns="" val="3317302866"/>
              </p:ext>
            </p:extLst>
          </p:nvPr>
        </p:nvGraphicFramePr>
        <p:xfrm>
          <a:off x="4575327" y="1426925"/>
          <a:ext cx="3947572" cy="1503181"/>
        </p:xfrm>
        <a:graphic>
          <a:graphicData uri="http://schemas.openxmlformats.org/drawingml/2006/table">
            <a:tbl>
              <a:tblPr>
                <a:tableStyleId>{9D7B26C5-4107-4FEC-AEDC-1716B250A1EF}</a:tableStyleId>
              </a:tblPr>
              <a:tblGrid>
                <a:gridCol w="557390"/>
                <a:gridCol w="2567456"/>
                <a:gridCol w="822726"/>
              </a:tblGrid>
              <a:tr h="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en-US" sz="1400" b="1" u="none" strike="noStrike" cap="none" normalizeH="0" baseline="0" dirty="0" smtClean="0">
                          <a:ln>
                            <a:noFill/>
                          </a:ln>
                          <a:solidFill>
                            <a:srgbClr val="002060"/>
                          </a:solidFill>
                          <a:effectLst/>
                          <a:latin typeface="黑体" pitchFamily="49" charset="-122"/>
                          <a:ea typeface="黑体" pitchFamily="49" charset="-122"/>
                        </a:rPr>
                        <a:t>序号</a:t>
                      </a:r>
                      <a:endParaRPr kumimoji="0" lang="zh-CN" altLang="en-US" sz="1400" b="1" i="0" u="none" strike="noStrike" cap="none" normalizeH="0" baseline="0" dirty="0" smtClean="0">
                        <a:ln>
                          <a:noFill/>
                        </a:ln>
                        <a:solidFill>
                          <a:srgbClr val="002060"/>
                        </a:solidFill>
                        <a:effectLst/>
                        <a:latin typeface="黑体" pitchFamily="49" charset="-122"/>
                        <a:ea typeface="黑体" pitchFamily="49" charset="-122"/>
                      </a:endParaRPr>
                    </a:p>
                  </a:txBody>
                  <a:tcPr marT="0" marB="0" anchor="ctr"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en-US" sz="1400" b="1" u="none" strike="noStrike" cap="none" normalizeH="0" baseline="0" dirty="0" smtClean="0">
                          <a:ln>
                            <a:noFill/>
                          </a:ln>
                          <a:solidFill>
                            <a:srgbClr val="002060"/>
                          </a:solidFill>
                          <a:effectLst/>
                          <a:latin typeface="黑体" pitchFamily="49" charset="-122"/>
                          <a:ea typeface="黑体" pitchFamily="49" charset="-122"/>
                        </a:rPr>
                        <a:t>项目来源</a:t>
                      </a:r>
                      <a:endParaRPr kumimoji="0" lang="zh-CN" altLang="en-US" sz="1400" b="1" i="0" u="none" strike="noStrike" cap="none" normalizeH="0" baseline="0" dirty="0" smtClean="0">
                        <a:ln>
                          <a:noFill/>
                        </a:ln>
                        <a:solidFill>
                          <a:srgbClr val="002060"/>
                        </a:solidFill>
                        <a:effectLst/>
                        <a:latin typeface="黑体" pitchFamily="49" charset="-122"/>
                        <a:ea typeface="黑体" pitchFamily="49" charset="-122"/>
                        <a:cs typeface="Times New Roman" pitchFamily="18" charset="0"/>
                      </a:endParaRPr>
                    </a:p>
                  </a:txBody>
                  <a:tcPr marT="0" marB="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en-US" sz="1400" b="1" u="none" strike="noStrike" cap="none" normalizeH="0" baseline="0" dirty="0" smtClean="0">
                          <a:ln>
                            <a:noFill/>
                          </a:ln>
                          <a:solidFill>
                            <a:srgbClr val="002060"/>
                          </a:solidFill>
                          <a:effectLst/>
                          <a:latin typeface="黑体" pitchFamily="49" charset="-122"/>
                          <a:ea typeface="黑体" pitchFamily="49" charset="-122"/>
                        </a:rPr>
                        <a:t>合计</a:t>
                      </a:r>
                      <a:endParaRPr kumimoji="0" lang="zh-CN" altLang="en-US" sz="1400" b="1" i="0" u="none" strike="noStrike" cap="none" normalizeH="0" baseline="0" dirty="0" smtClean="0">
                        <a:ln>
                          <a:noFill/>
                        </a:ln>
                        <a:solidFill>
                          <a:srgbClr val="002060"/>
                        </a:solidFill>
                        <a:effectLst/>
                        <a:latin typeface="黑体" pitchFamily="49" charset="-122"/>
                        <a:ea typeface="黑体" pitchFamily="49" charset="-122"/>
                      </a:endParaRPr>
                    </a:p>
                  </a:txBody>
                  <a:tcPr marT="0" marB="0" horzOverflow="overflow">
                    <a:lnB w="12700" cap="flat" cmpd="sng" algn="ctr">
                      <a:solidFill>
                        <a:schemeClr val="tx1"/>
                      </a:solidFill>
                      <a:prstDash val="solid"/>
                      <a:round/>
                      <a:headEnd type="none" w="med" len="med"/>
                      <a:tailEnd type="none" w="med" len="med"/>
                    </a:lnB>
                  </a:tcPr>
                </a:tc>
              </a:tr>
              <a:tr h="22302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400" b="1" u="none" strike="noStrike" cap="none" normalizeH="0" baseline="0" dirty="0" smtClean="0">
                          <a:ln>
                            <a:noFill/>
                          </a:ln>
                          <a:solidFill>
                            <a:srgbClr val="002060"/>
                          </a:solidFill>
                          <a:effectLst/>
                          <a:latin typeface="黑体" pitchFamily="49" charset="-122"/>
                          <a:ea typeface="黑体" pitchFamily="49" charset="-122"/>
                        </a:rPr>
                        <a:t>1</a:t>
                      </a:r>
                      <a:endParaRPr kumimoji="0" lang="en-US" altLang="zh-CN" sz="1400" b="1" i="0" u="none" strike="noStrike" cap="none" normalizeH="0" baseline="0" dirty="0" smtClean="0">
                        <a:ln>
                          <a:noFill/>
                        </a:ln>
                        <a:solidFill>
                          <a:srgbClr val="002060"/>
                        </a:solidFill>
                        <a:effectLst/>
                        <a:latin typeface="黑体" pitchFamily="49" charset="-122"/>
                        <a:ea typeface="黑体" pitchFamily="49" charset="-122"/>
                      </a:endParaRPr>
                    </a:p>
                  </a:txBody>
                  <a:tcPr marT="0" marB="0" anchor="ctr"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u="none" strike="noStrike" cap="none" normalizeH="0" baseline="0" dirty="0" smtClean="0">
                          <a:ln>
                            <a:noFill/>
                          </a:ln>
                          <a:solidFill>
                            <a:srgbClr val="002060"/>
                          </a:solidFill>
                          <a:effectLst/>
                          <a:latin typeface="黑体" pitchFamily="49" charset="-122"/>
                          <a:ea typeface="黑体" pitchFamily="49" charset="-122"/>
                        </a:rPr>
                        <a:t>“863” </a:t>
                      </a:r>
                      <a:r>
                        <a:rPr kumimoji="0" lang="zh-CN" altLang="en-US" sz="1400" b="1" u="none" strike="noStrike" cap="none" normalizeH="0" baseline="0" dirty="0" smtClean="0">
                          <a:ln>
                            <a:noFill/>
                          </a:ln>
                          <a:solidFill>
                            <a:srgbClr val="002060"/>
                          </a:solidFill>
                          <a:effectLst/>
                          <a:latin typeface="黑体" pitchFamily="49" charset="-122"/>
                          <a:ea typeface="黑体" pitchFamily="49" charset="-122"/>
                        </a:rPr>
                        <a:t>项目</a:t>
                      </a:r>
                      <a:endParaRPr kumimoji="0" lang="zh-CN" altLang="en-US" sz="1400" b="1" i="0" u="none" strike="noStrike" cap="none" normalizeH="0" baseline="0" dirty="0" smtClean="0">
                        <a:ln>
                          <a:noFill/>
                        </a:ln>
                        <a:solidFill>
                          <a:srgbClr val="002060"/>
                        </a:solidFill>
                        <a:effectLst/>
                        <a:latin typeface="黑体" pitchFamily="49" charset="-122"/>
                        <a:ea typeface="黑体" pitchFamily="49" charset="-122"/>
                        <a:cs typeface="Times New Roman" pitchFamily="18" charset="0"/>
                      </a:endParaRPr>
                    </a:p>
                  </a:txBody>
                  <a:tcPr marT="0" marB="0"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400" b="1" u="none" strike="noStrike" cap="none" normalizeH="0" baseline="0" dirty="0" smtClean="0">
                          <a:ln>
                            <a:noFill/>
                          </a:ln>
                          <a:solidFill>
                            <a:srgbClr val="002060"/>
                          </a:solidFill>
                          <a:effectLst/>
                          <a:latin typeface="黑体" pitchFamily="49" charset="-122"/>
                          <a:ea typeface="黑体" pitchFamily="49" charset="-122"/>
                        </a:rPr>
                        <a:t>1</a:t>
                      </a:r>
                      <a:endParaRPr kumimoji="0" lang="en-US" altLang="zh-CN" sz="1400" b="1" i="0" u="none" strike="noStrike" cap="none" normalizeH="0" baseline="0" dirty="0" smtClean="0">
                        <a:ln>
                          <a:noFill/>
                        </a:ln>
                        <a:solidFill>
                          <a:srgbClr val="002060"/>
                        </a:solidFill>
                        <a:effectLst/>
                        <a:latin typeface="黑体" pitchFamily="49" charset="-122"/>
                        <a:ea typeface="黑体" pitchFamily="49" charset="-122"/>
                      </a:endParaRPr>
                    </a:p>
                  </a:txBody>
                  <a:tcPr marT="0" marB="0" horzOverflow="overflow">
                    <a:lnT w="12700" cap="flat" cmpd="sng" algn="ctr">
                      <a:solidFill>
                        <a:schemeClr val="tx1"/>
                      </a:solidFill>
                      <a:prstDash val="solid"/>
                      <a:round/>
                      <a:headEnd type="none" w="med" len="med"/>
                      <a:tailEnd type="none" w="med" len="med"/>
                    </a:lnT>
                  </a:tcPr>
                </a:tc>
              </a:tr>
              <a:tr h="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400" b="1" u="none" strike="noStrike" cap="none" normalizeH="0" baseline="0" smtClean="0">
                          <a:ln>
                            <a:noFill/>
                          </a:ln>
                          <a:solidFill>
                            <a:srgbClr val="002060"/>
                          </a:solidFill>
                          <a:effectLst/>
                          <a:latin typeface="黑体" pitchFamily="49" charset="-122"/>
                          <a:ea typeface="黑体" pitchFamily="49" charset="-122"/>
                        </a:rPr>
                        <a:t>2</a:t>
                      </a:r>
                      <a:endParaRPr kumimoji="0" lang="en-US" altLang="zh-CN" sz="1400" b="1" i="0" u="none" strike="noStrike" cap="none" normalizeH="0" baseline="0" smtClean="0">
                        <a:ln>
                          <a:noFill/>
                        </a:ln>
                        <a:solidFill>
                          <a:srgbClr val="002060"/>
                        </a:solidFill>
                        <a:effectLst/>
                        <a:latin typeface="黑体" pitchFamily="49" charset="-122"/>
                        <a:ea typeface="黑体" pitchFamily="49" charset="-122"/>
                      </a:endParaRPr>
                    </a:p>
                  </a:txBody>
                  <a:tcPr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u="none" strike="noStrike" cap="none" normalizeH="0" baseline="0" smtClean="0">
                          <a:ln>
                            <a:noFill/>
                          </a:ln>
                          <a:solidFill>
                            <a:srgbClr val="002060"/>
                          </a:solidFill>
                          <a:effectLst/>
                          <a:latin typeface="黑体" pitchFamily="49" charset="-122"/>
                          <a:ea typeface="黑体" pitchFamily="49" charset="-122"/>
                        </a:rPr>
                        <a:t>国家自然科学基金重点项目</a:t>
                      </a:r>
                      <a:endParaRPr kumimoji="0" lang="zh-CN" altLang="en-US" sz="1400" b="1" i="0" u="none" strike="noStrike" cap="none" normalizeH="0" baseline="0" smtClean="0">
                        <a:ln>
                          <a:noFill/>
                        </a:ln>
                        <a:solidFill>
                          <a:srgbClr val="002060"/>
                        </a:solidFill>
                        <a:effectLst/>
                        <a:latin typeface="黑体" pitchFamily="49" charset="-122"/>
                        <a:ea typeface="黑体" pitchFamily="49" charset="-122"/>
                        <a:cs typeface="Times New Roman" pitchFamily="18" charset="0"/>
                      </a:endParaRPr>
                    </a:p>
                  </a:txBody>
                  <a:tcPr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400" b="1" u="none" strike="noStrike" cap="none" normalizeH="0" baseline="0" dirty="0" smtClean="0">
                          <a:ln>
                            <a:noFill/>
                          </a:ln>
                          <a:solidFill>
                            <a:srgbClr val="002060"/>
                          </a:solidFill>
                          <a:effectLst/>
                          <a:latin typeface="黑体" pitchFamily="49" charset="-122"/>
                          <a:ea typeface="黑体" pitchFamily="49" charset="-122"/>
                        </a:rPr>
                        <a:t>1</a:t>
                      </a:r>
                      <a:endParaRPr kumimoji="0" lang="en-US" altLang="zh-CN" sz="1400" b="1" i="0" u="none" strike="noStrike" cap="none" normalizeH="0" baseline="0" dirty="0" smtClean="0">
                        <a:ln>
                          <a:noFill/>
                        </a:ln>
                        <a:solidFill>
                          <a:srgbClr val="002060"/>
                        </a:solidFill>
                        <a:effectLst/>
                        <a:latin typeface="黑体" pitchFamily="49" charset="-122"/>
                        <a:ea typeface="黑体" pitchFamily="49" charset="-122"/>
                      </a:endParaRPr>
                    </a:p>
                  </a:txBody>
                  <a:tcPr marT="0" marB="0" horzOverflow="overflow"/>
                </a:tc>
              </a:tr>
              <a:tr h="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400" b="1" u="none" strike="noStrike" cap="none" normalizeH="0" baseline="0" smtClean="0">
                          <a:ln>
                            <a:noFill/>
                          </a:ln>
                          <a:solidFill>
                            <a:srgbClr val="002060"/>
                          </a:solidFill>
                          <a:effectLst/>
                          <a:latin typeface="黑体" pitchFamily="49" charset="-122"/>
                          <a:ea typeface="黑体" pitchFamily="49" charset="-122"/>
                        </a:rPr>
                        <a:t>3</a:t>
                      </a:r>
                      <a:endParaRPr kumimoji="0" lang="en-US" altLang="zh-CN" sz="1400" b="1" i="0" u="none" strike="noStrike" cap="none" normalizeH="0" baseline="0" smtClean="0">
                        <a:ln>
                          <a:noFill/>
                        </a:ln>
                        <a:solidFill>
                          <a:srgbClr val="002060"/>
                        </a:solidFill>
                        <a:effectLst/>
                        <a:latin typeface="黑体" pitchFamily="49" charset="-122"/>
                        <a:ea typeface="黑体" pitchFamily="49" charset="-122"/>
                      </a:endParaRPr>
                    </a:p>
                  </a:txBody>
                  <a:tcPr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u="none" strike="noStrike" cap="none" normalizeH="0" baseline="0" dirty="0" smtClean="0">
                          <a:ln>
                            <a:noFill/>
                          </a:ln>
                          <a:solidFill>
                            <a:srgbClr val="002060"/>
                          </a:solidFill>
                          <a:effectLst/>
                          <a:latin typeface="黑体" pitchFamily="49" charset="-122"/>
                          <a:ea typeface="黑体" pitchFamily="49" charset="-122"/>
                        </a:rPr>
                        <a:t>国家自然科学基金</a:t>
                      </a:r>
                      <a:endParaRPr kumimoji="0" lang="zh-CN" altLang="en-US" sz="1400" b="1" i="0" u="none" strike="noStrike" cap="none" normalizeH="0" baseline="0" dirty="0" smtClean="0">
                        <a:ln>
                          <a:noFill/>
                        </a:ln>
                        <a:solidFill>
                          <a:srgbClr val="002060"/>
                        </a:solidFill>
                        <a:effectLst/>
                        <a:latin typeface="黑体" pitchFamily="49" charset="-122"/>
                        <a:ea typeface="黑体" pitchFamily="49" charset="-122"/>
                        <a:cs typeface="Times New Roman" pitchFamily="18" charset="0"/>
                      </a:endParaRPr>
                    </a:p>
                  </a:txBody>
                  <a:tcPr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400" b="1" u="none" strike="noStrike" cap="none" normalizeH="0" baseline="0" dirty="0" smtClean="0">
                          <a:ln>
                            <a:noFill/>
                          </a:ln>
                          <a:solidFill>
                            <a:srgbClr val="002060"/>
                          </a:solidFill>
                          <a:effectLst/>
                          <a:latin typeface="黑体" pitchFamily="49" charset="-122"/>
                          <a:ea typeface="黑体" pitchFamily="49" charset="-122"/>
                        </a:rPr>
                        <a:t>23</a:t>
                      </a:r>
                      <a:endParaRPr kumimoji="0" lang="en-US" altLang="zh-CN" sz="1400" b="1" i="0" u="none" strike="noStrike" cap="none" normalizeH="0" baseline="0" dirty="0" smtClean="0">
                        <a:ln>
                          <a:noFill/>
                        </a:ln>
                        <a:solidFill>
                          <a:srgbClr val="002060"/>
                        </a:solidFill>
                        <a:effectLst/>
                        <a:latin typeface="黑体" pitchFamily="49" charset="-122"/>
                        <a:ea typeface="黑体" pitchFamily="49" charset="-122"/>
                      </a:endParaRPr>
                    </a:p>
                  </a:txBody>
                  <a:tcPr marT="0" marB="0" horzOverflow="overflow"/>
                </a:tc>
              </a:tr>
              <a:tr h="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400" b="1" u="none" strike="noStrike" cap="none" normalizeH="0" baseline="0" smtClean="0">
                          <a:ln>
                            <a:noFill/>
                          </a:ln>
                          <a:solidFill>
                            <a:srgbClr val="002060"/>
                          </a:solidFill>
                          <a:effectLst/>
                          <a:latin typeface="黑体" pitchFamily="49" charset="-122"/>
                          <a:ea typeface="黑体" pitchFamily="49" charset="-122"/>
                        </a:rPr>
                        <a:t>4</a:t>
                      </a:r>
                      <a:endParaRPr kumimoji="0" lang="en-US" altLang="zh-CN" sz="1400" b="1" i="0" u="none" strike="noStrike" cap="none" normalizeH="0" baseline="0" smtClean="0">
                        <a:ln>
                          <a:noFill/>
                        </a:ln>
                        <a:solidFill>
                          <a:srgbClr val="002060"/>
                        </a:solidFill>
                        <a:effectLst/>
                        <a:latin typeface="黑体" pitchFamily="49" charset="-122"/>
                        <a:ea typeface="黑体" pitchFamily="49" charset="-122"/>
                      </a:endParaRPr>
                    </a:p>
                  </a:txBody>
                  <a:tcPr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u="none" strike="noStrike" cap="none" normalizeH="0" baseline="0" dirty="0" smtClean="0">
                          <a:ln>
                            <a:noFill/>
                          </a:ln>
                          <a:solidFill>
                            <a:srgbClr val="002060"/>
                          </a:solidFill>
                          <a:effectLst/>
                          <a:latin typeface="黑体" pitchFamily="49" charset="-122"/>
                          <a:ea typeface="黑体" pitchFamily="49" charset="-122"/>
                        </a:rPr>
                        <a:t>省部级重大项目</a:t>
                      </a:r>
                      <a:endParaRPr kumimoji="0" lang="zh-CN" altLang="en-US" sz="1400" b="1" i="0" u="none" strike="noStrike" cap="none" normalizeH="0" baseline="0" dirty="0" smtClean="0">
                        <a:ln>
                          <a:noFill/>
                        </a:ln>
                        <a:solidFill>
                          <a:srgbClr val="002060"/>
                        </a:solidFill>
                        <a:effectLst/>
                        <a:latin typeface="黑体" pitchFamily="49" charset="-122"/>
                        <a:ea typeface="黑体" pitchFamily="49" charset="-122"/>
                        <a:cs typeface="Times New Roman" pitchFamily="18" charset="0"/>
                      </a:endParaRPr>
                    </a:p>
                  </a:txBody>
                  <a:tcPr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400" b="1" u="none" strike="noStrike" cap="none" normalizeH="0" baseline="0" dirty="0" smtClean="0">
                          <a:ln>
                            <a:noFill/>
                          </a:ln>
                          <a:solidFill>
                            <a:srgbClr val="002060"/>
                          </a:solidFill>
                          <a:effectLst/>
                          <a:latin typeface="黑体" pitchFamily="49" charset="-122"/>
                          <a:ea typeface="黑体" pitchFamily="49" charset="-122"/>
                        </a:rPr>
                        <a:t>8</a:t>
                      </a:r>
                      <a:endParaRPr kumimoji="0" lang="en-US" altLang="zh-CN" sz="1400" b="1" i="0" u="none" strike="noStrike" cap="none" normalizeH="0" baseline="0" dirty="0" smtClean="0">
                        <a:ln>
                          <a:noFill/>
                        </a:ln>
                        <a:solidFill>
                          <a:srgbClr val="002060"/>
                        </a:solidFill>
                        <a:effectLst/>
                        <a:latin typeface="黑体" pitchFamily="49" charset="-122"/>
                        <a:ea typeface="黑体" pitchFamily="49" charset="-122"/>
                      </a:endParaRPr>
                    </a:p>
                  </a:txBody>
                  <a:tcPr marT="0" marB="0" horzOverflow="overflow"/>
                </a:tc>
              </a:tr>
              <a:tr h="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400" b="1" u="none" strike="noStrike" cap="none" normalizeH="0" baseline="0" smtClean="0">
                          <a:ln>
                            <a:noFill/>
                          </a:ln>
                          <a:solidFill>
                            <a:srgbClr val="002060"/>
                          </a:solidFill>
                          <a:effectLst/>
                          <a:latin typeface="黑体" pitchFamily="49" charset="-122"/>
                          <a:ea typeface="黑体" pitchFamily="49" charset="-122"/>
                        </a:rPr>
                        <a:t>5</a:t>
                      </a:r>
                      <a:endParaRPr kumimoji="0" lang="en-US" altLang="zh-CN" sz="1400" b="1" i="0" u="none" strike="noStrike" cap="none" normalizeH="0" baseline="0" smtClean="0">
                        <a:ln>
                          <a:noFill/>
                        </a:ln>
                        <a:solidFill>
                          <a:srgbClr val="002060"/>
                        </a:solidFill>
                        <a:effectLst/>
                        <a:latin typeface="黑体" pitchFamily="49" charset="-122"/>
                        <a:ea typeface="黑体" pitchFamily="49" charset="-122"/>
                      </a:endParaRPr>
                    </a:p>
                  </a:txBody>
                  <a:tcPr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u="none" strike="noStrike" cap="none" normalizeH="0" baseline="0" dirty="0" smtClean="0">
                          <a:ln>
                            <a:noFill/>
                          </a:ln>
                          <a:solidFill>
                            <a:srgbClr val="002060"/>
                          </a:solidFill>
                          <a:effectLst/>
                          <a:latin typeface="黑体" pitchFamily="49" charset="-122"/>
                          <a:ea typeface="黑体" pitchFamily="49" charset="-122"/>
                        </a:rPr>
                        <a:t>重要纵向项目 </a:t>
                      </a:r>
                      <a:endParaRPr kumimoji="0" lang="zh-CN" altLang="en-US" sz="1400" b="1" i="0" u="none" strike="noStrike" cap="none" normalizeH="0" baseline="0" dirty="0" smtClean="0">
                        <a:ln>
                          <a:noFill/>
                        </a:ln>
                        <a:solidFill>
                          <a:srgbClr val="002060"/>
                        </a:solidFill>
                        <a:effectLst/>
                        <a:latin typeface="黑体" pitchFamily="49" charset="-122"/>
                        <a:ea typeface="黑体" pitchFamily="49" charset="-122"/>
                        <a:cs typeface="Times New Roman" pitchFamily="18" charset="0"/>
                      </a:endParaRPr>
                    </a:p>
                  </a:txBody>
                  <a:tcPr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400" b="1" u="none" strike="noStrike" cap="none" normalizeH="0" baseline="0" dirty="0" smtClean="0">
                          <a:ln>
                            <a:noFill/>
                          </a:ln>
                          <a:solidFill>
                            <a:srgbClr val="002060"/>
                          </a:solidFill>
                          <a:effectLst/>
                          <a:latin typeface="黑体" pitchFamily="49" charset="-122"/>
                          <a:ea typeface="黑体" pitchFamily="49" charset="-122"/>
                        </a:rPr>
                        <a:t>40</a:t>
                      </a:r>
                      <a:endParaRPr kumimoji="0" lang="en-US" altLang="zh-CN" sz="1400" b="1" i="0" u="none" strike="noStrike" cap="none" normalizeH="0" baseline="0" dirty="0" smtClean="0">
                        <a:ln>
                          <a:noFill/>
                        </a:ln>
                        <a:solidFill>
                          <a:srgbClr val="002060"/>
                        </a:solidFill>
                        <a:effectLst/>
                        <a:latin typeface="黑体" pitchFamily="49" charset="-122"/>
                        <a:ea typeface="黑体" pitchFamily="49" charset="-122"/>
                      </a:endParaRPr>
                    </a:p>
                  </a:txBody>
                  <a:tcPr marT="0" marB="0" horzOverflow="overflow"/>
                </a:tc>
              </a:tr>
              <a:tr h="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400" b="1" u="none" strike="noStrike" cap="none" normalizeH="0" baseline="0" smtClean="0">
                          <a:ln>
                            <a:noFill/>
                          </a:ln>
                          <a:solidFill>
                            <a:srgbClr val="002060"/>
                          </a:solidFill>
                          <a:effectLst/>
                          <a:latin typeface="黑体" pitchFamily="49" charset="-122"/>
                          <a:ea typeface="黑体" pitchFamily="49" charset="-122"/>
                        </a:rPr>
                        <a:t>6</a:t>
                      </a:r>
                      <a:endParaRPr kumimoji="0" lang="en-US" altLang="zh-CN" sz="1400" b="1" i="0" u="none" strike="noStrike" cap="none" normalizeH="0" baseline="0" smtClean="0">
                        <a:ln>
                          <a:noFill/>
                        </a:ln>
                        <a:solidFill>
                          <a:srgbClr val="002060"/>
                        </a:solidFill>
                        <a:effectLst/>
                        <a:latin typeface="黑体" pitchFamily="49" charset="-122"/>
                        <a:ea typeface="黑体" pitchFamily="49" charset="-122"/>
                      </a:endParaRPr>
                    </a:p>
                  </a:txBody>
                  <a:tcPr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u="none" strike="noStrike" cap="none" normalizeH="0" baseline="0" dirty="0" smtClean="0">
                          <a:ln>
                            <a:noFill/>
                          </a:ln>
                          <a:solidFill>
                            <a:srgbClr val="002060"/>
                          </a:solidFill>
                          <a:effectLst/>
                          <a:latin typeface="黑体" pitchFamily="49" charset="-122"/>
                          <a:ea typeface="黑体" pitchFamily="49" charset="-122"/>
                        </a:rPr>
                        <a:t>重要横向项目 </a:t>
                      </a:r>
                      <a:endParaRPr kumimoji="0" lang="zh-CN" altLang="en-US" sz="1400" b="1" i="0" u="none" strike="noStrike" cap="none" normalizeH="0" baseline="0" dirty="0" smtClean="0">
                        <a:ln>
                          <a:noFill/>
                        </a:ln>
                        <a:solidFill>
                          <a:srgbClr val="002060"/>
                        </a:solidFill>
                        <a:effectLst/>
                        <a:latin typeface="黑体" pitchFamily="49" charset="-122"/>
                        <a:ea typeface="黑体" pitchFamily="49" charset="-122"/>
                        <a:cs typeface="Times New Roman" pitchFamily="18" charset="0"/>
                      </a:endParaRPr>
                    </a:p>
                  </a:txBody>
                  <a:tcPr marT="0" marB="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400" b="1" u="none" strike="noStrike" cap="none" normalizeH="0" baseline="0" dirty="0" smtClean="0">
                          <a:ln>
                            <a:noFill/>
                          </a:ln>
                          <a:solidFill>
                            <a:srgbClr val="002060"/>
                          </a:solidFill>
                          <a:effectLst/>
                          <a:latin typeface="黑体" pitchFamily="49" charset="-122"/>
                          <a:ea typeface="黑体" pitchFamily="49" charset="-122"/>
                        </a:rPr>
                        <a:t>20</a:t>
                      </a:r>
                      <a:endParaRPr kumimoji="0" lang="en-US" altLang="zh-CN" sz="1400" b="1" i="0" u="none" strike="noStrike" cap="none" normalizeH="0" baseline="0" dirty="0" smtClean="0">
                        <a:ln>
                          <a:noFill/>
                        </a:ln>
                        <a:solidFill>
                          <a:srgbClr val="002060"/>
                        </a:solidFill>
                        <a:effectLst/>
                        <a:latin typeface="黑体" pitchFamily="49" charset="-122"/>
                        <a:ea typeface="黑体" pitchFamily="49" charset="-122"/>
                      </a:endParaRPr>
                    </a:p>
                  </a:txBody>
                  <a:tcPr marT="0" marB="0" horzOverflow="overflow"/>
                </a:tc>
              </a:tr>
            </a:tbl>
          </a:graphicData>
        </a:graphic>
      </p:graphicFrame>
      <p:pic>
        <p:nvPicPr>
          <p:cNvPr id="6" name="Picture 2"/>
          <p:cNvPicPr>
            <a:picLocks noChangeAspect="1" noChangeArrowheads="1"/>
          </p:cNvPicPr>
          <p:nvPr/>
        </p:nvPicPr>
        <p:blipFill>
          <a:blip r:embed="rId3" cstate="print"/>
          <a:srcRect/>
          <a:stretch>
            <a:fillRect/>
          </a:stretch>
        </p:blipFill>
        <p:spPr bwMode="auto">
          <a:xfrm>
            <a:off x="256649" y="4569326"/>
            <a:ext cx="2824117" cy="1694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p:cNvPicPr>
            <a:picLocks noChangeAspect="1" noChangeArrowheads="1"/>
          </p:cNvPicPr>
          <p:nvPr/>
        </p:nvPicPr>
        <p:blipFill>
          <a:blip r:embed="rId4" cstate="print"/>
          <a:srcRect/>
          <a:stretch>
            <a:fillRect/>
          </a:stretch>
        </p:blipFill>
        <p:spPr bwMode="auto">
          <a:xfrm>
            <a:off x="3234909" y="4549915"/>
            <a:ext cx="2794959" cy="1722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1" name="Object 8"/>
          <p:cNvGraphicFramePr>
            <a:graphicFrameLocks noGrp="1" noChangeAspect="1"/>
          </p:cNvGraphicFramePr>
          <p:nvPr/>
        </p:nvGraphicFramePr>
        <p:xfrm>
          <a:off x="1915197" y="5349613"/>
          <a:ext cx="1162852" cy="929114"/>
        </p:xfrm>
        <a:graphic>
          <a:graphicData uri="http://schemas.openxmlformats.org/presentationml/2006/ole">
            <p:oleObj spid="_x0000_s1302529" name="位图图像" r:id="rId5" imgW="5723810" imgH="4571429" progId="PBrush">
              <p:embed/>
            </p:oleObj>
          </a:graphicData>
        </a:graphic>
      </p:graphicFrame>
      <p:pic>
        <p:nvPicPr>
          <p:cNvPr id="12" name="Picture 5" descr="DSC05663"/>
          <p:cNvPicPr>
            <a:picLocks noChangeAspect="1" noChangeArrowheads="1"/>
          </p:cNvPicPr>
          <p:nvPr/>
        </p:nvPicPr>
        <p:blipFill>
          <a:blip r:embed="rId6" cstate="print"/>
          <a:srcRect l="1479" t="2837" r="21036" b="17332"/>
          <a:stretch>
            <a:fillRect/>
          </a:stretch>
        </p:blipFill>
        <p:spPr bwMode="auto">
          <a:xfrm>
            <a:off x="4798165" y="5271485"/>
            <a:ext cx="1242105" cy="1001154"/>
          </a:xfrm>
          <a:prstGeom prst="rect">
            <a:avLst/>
          </a:prstGeom>
          <a:noFill/>
          <a:ln w="9525">
            <a:noFill/>
            <a:miter lim="800000"/>
            <a:headEnd/>
            <a:tailEnd/>
          </a:ln>
        </p:spPr>
      </p:pic>
      <p:sp>
        <p:nvSpPr>
          <p:cNvPr id="16" name="TextBox 15"/>
          <p:cNvSpPr txBox="1"/>
          <p:nvPr/>
        </p:nvSpPr>
        <p:spPr>
          <a:xfrm>
            <a:off x="4546118" y="3231907"/>
            <a:ext cx="4321835" cy="1169551"/>
          </a:xfrm>
          <a:prstGeom prst="rect">
            <a:avLst/>
          </a:prstGeom>
          <a:noFill/>
        </p:spPr>
        <p:txBody>
          <a:bodyPr wrap="square" rtlCol="0">
            <a:spAutoFit/>
          </a:bodyPr>
          <a:lstStyle/>
          <a:p>
            <a:pPr>
              <a:buFont typeface="Wingdings" pitchFamily="2" charset="2"/>
              <a:buChar char="Ø"/>
            </a:pPr>
            <a:r>
              <a:rPr lang="zh-CN" altLang="en-US" b="1" dirty="0" smtClean="0">
                <a:solidFill>
                  <a:srgbClr val="002060"/>
                </a:solidFill>
                <a:latin typeface="Times New Roman" pitchFamily="18" charset="0"/>
                <a:ea typeface="黑体" pitchFamily="2" charset="-122"/>
              </a:rPr>
              <a:t>东华大学</a:t>
            </a:r>
            <a:r>
              <a:rPr lang="en-US" altLang="zh-CN" b="1" dirty="0" smtClean="0">
                <a:solidFill>
                  <a:srgbClr val="002060"/>
                </a:solidFill>
                <a:latin typeface="Times New Roman" pitchFamily="18" charset="0"/>
                <a:ea typeface="黑体" pitchFamily="2" charset="-122"/>
              </a:rPr>
              <a:t>—</a:t>
            </a:r>
            <a:r>
              <a:rPr lang="zh-CN" altLang="en-US" b="1" dirty="0" smtClean="0">
                <a:solidFill>
                  <a:srgbClr val="002060"/>
                </a:solidFill>
                <a:latin typeface="Times New Roman" pitchFamily="18" charset="0"/>
                <a:ea typeface="黑体" pitchFamily="2" charset="-122"/>
              </a:rPr>
              <a:t>贝加莱工业自动化联合实验室</a:t>
            </a:r>
            <a:endParaRPr lang="en-US" altLang="zh-CN" b="1" dirty="0" smtClean="0">
              <a:solidFill>
                <a:srgbClr val="002060"/>
              </a:solidFill>
              <a:latin typeface="Times New Roman" pitchFamily="18" charset="0"/>
              <a:ea typeface="黑体" pitchFamily="2" charset="-122"/>
            </a:endParaRPr>
          </a:p>
          <a:p>
            <a:pPr>
              <a:buFont typeface="Wingdings" pitchFamily="2" charset="2"/>
              <a:buChar char="Ø"/>
            </a:pPr>
            <a:r>
              <a:rPr lang="zh-CN" altLang="en-US" b="1" dirty="0" smtClean="0">
                <a:solidFill>
                  <a:srgbClr val="002060"/>
                </a:solidFill>
                <a:latin typeface="Times New Roman" pitchFamily="18" charset="0"/>
                <a:ea typeface="黑体" pitchFamily="2" charset="-122"/>
              </a:rPr>
              <a:t>东华大学</a:t>
            </a:r>
            <a:r>
              <a:rPr lang="en-US" altLang="zh-CN" b="1" dirty="0" smtClean="0">
                <a:solidFill>
                  <a:srgbClr val="002060"/>
                </a:solidFill>
                <a:latin typeface="Times New Roman" pitchFamily="18" charset="0"/>
                <a:ea typeface="黑体" pitchFamily="2" charset="-122"/>
              </a:rPr>
              <a:t>—</a:t>
            </a:r>
            <a:r>
              <a:rPr lang="zh-CN" altLang="en-US" b="1" dirty="0" smtClean="0">
                <a:solidFill>
                  <a:srgbClr val="002060"/>
                </a:solidFill>
                <a:latin typeface="Times New Roman" pitchFamily="18" charset="0"/>
                <a:ea typeface="黑体" pitchFamily="2" charset="-122"/>
              </a:rPr>
              <a:t>大唐移动物联网联合实验室</a:t>
            </a:r>
            <a:endParaRPr lang="en-US" altLang="zh-CN" b="1" dirty="0" smtClean="0">
              <a:solidFill>
                <a:srgbClr val="002060"/>
              </a:solidFill>
              <a:latin typeface="Times New Roman" pitchFamily="18" charset="0"/>
              <a:ea typeface="黑体" pitchFamily="2" charset="-122"/>
            </a:endParaRPr>
          </a:p>
          <a:p>
            <a:pPr>
              <a:buFont typeface="Wingdings" pitchFamily="2" charset="2"/>
              <a:buChar char="Ø"/>
            </a:pPr>
            <a:r>
              <a:rPr lang="zh-CN" altLang="en-US" b="1" dirty="0" smtClean="0">
                <a:solidFill>
                  <a:srgbClr val="002060"/>
                </a:solidFill>
                <a:latin typeface="Times New Roman" pitchFamily="18" charset="0"/>
                <a:ea typeface="黑体" pitchFamily="2" charset="-122"/>
              </a:rPr>
              <a:t>东华大学</a:t>
            </a:r>
            <a:r>
              <a:rPr lang="en-US" altLang="zh-CN" b="1" dirty="0" smtClean="0">
                <a:solidFill>
                  <a:srgbClr val="002060"/>
                </a:solidFill>
                <a:latin typeface="Times New Roman" pitchFamily="18" charset="0"/>
                <a:ea typeface="黑体" pitchFamily="2" charset="-122"/>
              </a:rPr>
              <a:t>—</a:t>
            </a:r>
            <a:r>
              <a:rPr lang="zh-CN" altLang="en-US" b="1" dirty="0" smtClean="0">
                <a:solidFill>
                  <a:srgbClr val="002060"/>
                </a:solidFill>
                <a:latin typeface="Times New Roman" pitchFamily="18" charset="0"/>
                <a:ea typeface="黑体" pitchFamily="2" charset="-122"/>
              </a:rPr>
              <a:t>施耐德电气联合实验室</a:t>
            </a:r>
            <a:endParaRPr lang="en-US" altLang="zh-CN" b="1" dirty="0" smtClean="0">
              <a:solidFill>
                <a:srgbClr val="002060"/>
              </a:solidFill>
              <a:latin typeface="Times New Roman" pitchFamily="18" charset="0"/>
              <a:ea typeface="黑体" pitchFamily="2" charset="-122"/>
            </a:endParaRPr>
          </a:p>
          <a:p>
            <a:pPr>
              <a:buFont typeface="Wingdings" pitchFamily="2" charset="2"/>
              <a:buChar char="Ø"/>
            </a:pPr>
            <a:r>
              <a:rPr lang="zh-CN" altLang="en-US" b="1" dirty="0" smtClean="0">
                <a:solidFill>
                  <a:srgbClr val="002060"/>
                </a:solidFill>
                <a:latin typeface="Times New Roman" pitchFamily="18" charset="0"/>
                <a:ea typeface="黑体" pitchFamily="2" charset="-122"/>
              </a:rPr>
              <a:t>东华大学</a:t>
            </a:r>
            <a:r>
              <a:rPr lang="en-US" altLang="zh-CN" b="1" dirty="0" smtClean="0">
                <a:solidFill>
                  <a:srgbClr val="002060"/>
                </a:solidFill>
                <a:latin typeface="Times New Roman" pitchFamily="18" charset="0"/>
                <a:ea typeface="黑体" pitchFamily="2" charset="-122"/>
              </a:rPr>
              <a:t>—Intel</a:t>
            </a:r>
            <a:r>
              <a:rPr lang="zh-CN" altLang="en-US" b="1" dirty="0" smtClean="0">
                <a:solidFill>
                  <a:srgbClr val="002060"/>
                </a:solidFill>
                <a:latin typeface="Times New Roman" pitchFamily="18" charset="0"/>
                <a:ea typeface="黑体" pitchFamily="2" charset="-122"/>
              </a:rPr>
              <a:t>嵌入式计算联合实验室</a:t>
            </a:r>
            <a:endParaRPr lang="en-US" altLang="zh-CN" b="1" dirty="0" smtClean="0">
              <a:solidFill>
                <a:srgbClr val="002060"/>
              </a:solidFill>
              <a:latin typeface="Times New Roman" pitchFamily="18" charset="0"/>
              <a:ea typeface="黑体" pitchFamily="2" charset="-122"/>
            </a:endParaRPr>
          </a:p>
          <a:p>
            <a:pPr>
              <a:buFont typeface="Wingdings" pitchFamily="2" charset="2"/>
              <a:buChar char="Ø"/>
            </a:pPr>
            <a:r>
              <a:rPr lang="zh-CN" altLang="en-US" b="1" dirty="0" smtClean="0">
                <a:solidFill>
                  <a:srgbClr val="002060"/>
                </a:solidFill>
                <a:latin typeface="Times New Roman" pitchFamily="18" charset="0"/>
                <a:ea typeface="黑体" pitchFamily="2" charset="-122"/>
              </a:rPr>
              <a:t>东华大学</a:t>
            </a:r>
            <a:r>
              <a:rPr lang="en-US" altLang="zh-CN" b="1" dirty="0" smtClean="0">
                <a:solidFill>
                  <a:srgbClr val="002060"/>
                </a:solidFill>
                <a:latin typeface="Times New Roman" pitchFamily="18" charset="0"/>
                <a:ea typeface="黑体" pitchFamily="2" charset="-122"/>
              </a:rPr>
              <a:t>—</a:t>
            </a:r>
            <a:r>
              <a:rPr lang="zh-CN" altLang="en-US" b="1" dirty="0" smtClean="0">
                <a:solidFill>
                  <a:srgbClr val="002060"/>
                </a:solidFill>
                <a:latin typeface="Times New Roman" pitchFamily="18" charset="0"/>
                <a:ea typeface="黑体" pitchFamily="2" charset="-122"/>
              </a:rPr>
              <a:t>西门子工业自动化联合实验室（待签约）</a:t>
            </a:r>
            <a:endParaRPr lang="zh-CN" altLang="en-US" dirty="0">
              <a:solidFill>
                <a:srgbClr val="002060"/>
              </a:solidFill>
            </a:endParaRPr>
          </a:p>
        </p:txBody>
      </p:sp>
      <p:sp>
        <p:nvSpPr>
          <p:cNvPr id="18" name="Rectangle 2"/>
          <p:cNvSpPr>
            <a:spLocks noChangeArrowheads="1"/>
          </p:cNvSpPr>
          <p:nvPr/>
        </p:nvSpPr>
        <p:spPr bwMode="auto">
          <a:xfrm>
            <a:off x="224287" y="2990365"/>
            <a:ext cx="4563374" cy="369332"/>
          </a:xfrm>
          <a:prstGeom prst="rect">
            <a:avLst/>
          </a:prstGeom>
          <a:noFill/>
          <a:ln w="12700">
            <a:noFill/>
            <a:miter lim="800000"/>
            <a:headEnd/>
            <a:tailEnd/>
          </a:ln>
        </p:spPr>
        <p:txBody>
          <a:bodyPr wrap="square" anchor="ctr">
            <a:spAutoFit/>
          </a:bodyPr>
          <a:lstStyle/>
          <a:p>
            <a:pPr marL="354013" indent="-354013">
              <a:buClr>
                <a:srgbClr val="E80000"/>
              </a:buClr>
              <a:buFont typeface="Wingdings" pitchFamily="2" charset="2"/>
              <a:buChar char="p"/>
            </a:pPr>
            <a:r>
              <a:rPr kumimoji="1" lang="zh-CN" altLang="en-US" sz="1800" b="1" dirty="0" smtClean="0">
                <a:latin typeface="Times New Roman" pitchFamily="18" charset="0"/>
                <a:ea typeface="黑体" pitchFamily="2" charset="-122"/>
              </a:rPr>
              <a:t>实验室：本、硕、博实验室一体化</a:t>
            </a:r>
          </a:p>
        </p:txBody>
      </p:sp>
      <p:pic>
        <p:nvPicPr>
          <p:cNvPr id="19" name="图片 5"/>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6193157" y="4533884"/>
            <a:ext cx="2674801" cy="1724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4" descr="E:\2014 DYS\学院管理\实验室\大唐联合实验室\实验室展板\60-40 牌子.jpg"/>
          <p:cNvPicPr>
            <a:picLocks noChangeAspect="1" noChangeArrowheads="1"/>
          </p:cNvPicPr>
          <p:nvPr/>
        </p:nvPicPr>
        <p:blipFill>
          <a:blip r:embed="rId8">
            <a:extLst>
              <a:ext uri="{28A0092B-C50C-407E-A947-70E740481C1C}">
                <a14:useLocalDpi xmlns:a14="http://schemas.microsoft.com/office/drawing/2010/main" xmlns="" val="0"/>
              </a:ext>
            </a:extLst>
          </a:blip>
          <a:srcRect r="68785"/>
          <a:stretch>
            <a:fillRect/>
          </a:stretch>
        </p:blipFill>
        <p:spPr bwMode="auto">
          <a:xfrm>
            <a:off x="7418717" y="5293771"/>
            <a:ext cx="1462380" cy="980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矩形 32"/>
          <p:cNvSpPr/>
          <p:nvPr/>
        </p:nvSpPr>
        <p:spPr>
          <a:xfrm>
            <a:off x="345058" y="3436230"/>
            <a:ext cx="1949569" cy="738664"/>
          </a:xfrm>
          <a:prstGeom prst="rect">
            <a:avLst/>
          </a:prstGeom>
        </p:spPr>
        <p:txBody>
          <a:bodyPr wrap="square">
            <a:spAutoFit/>
          </a:bodyPr>
          <a:lstStyle/>
          <a:p>
            <a:pPr>
              <a:buFont typeface="Wingdings" pitchFamily="2" charset="2"/>
              <a:buChar char="l"/>
            </a:pPr>
            <a:r>
              <a:rPr lang="zh-CN" altLang="en-US" b="1" dirty="0" smtClean="0">
                <a:solidFill>
                  <a:srgbClr val="C00000"/>
                </a:solidFill>
                <a:latin typeface="黑体" pitchFamily="2" charset="-122"/>
                <a:ea typeface="黑体" pitchFamily="2" charset="-122"/>
              </a:rPr>
              <a:t>物联网研发中心</a:t>
            </a:r>
          </a:p>
          <a:p>
            <a:pPr>
              <a:buFont typeface="Wingdings" pitchFamily="2" charset="2"/>
              <a:buChar char="l"/>
            </a:pPr>
            <a:r>
              <a:rPr lang="zh-CN" altLang="en-US" b="1" dirty="0" smtClean="0">
                <a:solidFill>
                  <a:srgbClr val="C00000"/>
                </a:solidFill>
                <a:latin typeface="黑体" pitchFamily="2" charset="-122"/>
                <a:ea typeface="黑体" pitchFamily="2" charset="-122"/>
              </a:rPr>
              <a:t>纺织大数据研究中心</a:t>
            </a:r>
          </a:p>
          <a:p>
            <a:pPr eaLnBrk="0" hangingPunct="0">
              <a:buFont typeface="Wingdings" pitchFamily="2" charset="2"/>
              <a:buChar char="l"/>
            </a:pPr>
            <a:r>
              <a:rPr lang="zh-CN" altLang="en-US" b="1" dirty="0" smtClean="0">
                <a:solidFill>
                  <a:srgbClr val="C00000"/>
                </a:solidFill>
                <a:latin typeface="黑体" pitchFamily="2" charset="-122"/>
                <a:ea typeface="黑体" pitchFamily="2" charset="-122"/>
              </a:rPr>
              <a:t>纺织智能重点实验室</a:t>
            </a:r>
            <a:endParaRPr lang="en-US" altLang="zh-CN" b="1" dirty="0" smtClean="0">
              <a:solidFill>
                <a:srgbClr val="C00000"/>
              </a:solidFill>
              <a:latin typeface="黑体" pitchFamily="2" charset="-122"/>
              <a:ea typeface="黑体" pitchFamily="2" charset="-122"/>
            </a:endParaRPr>
          </a:p>
        </p:txBody>
      </p:sp>
      <p:sp>
        <p:nvSpPr>
          <p:cNvPr id="38" name="矩形 37"/>
          <p:cNvSpPr/>
          <p:nvPr/>
        </p:nvSpPr>
        <p:spPr>
          <a:xfrm>
            <a:off x="2475782" y="3363014"/>
            <a:ext cx="2096218" cy="954107"/>
          </a:xfrm>
          <a:prstGeom prst="rect">
            <a:avLst/>
          </a:prstGeom>
        </p:spPr>
        <p:txBody>
          <a:bodyPr wrap="square">
            <a:spAutoFit/>
          </a:bodyPr>
          <a:lstStyle/>
          <a:p>
            <a:pPr eaLnBrk="0" hangingPunct="0">
              <a:buFont typeface="Wingdings" pitchFamily="2" charset="2"/>
              <a:buChar char="n"/>
            </a:pPr>
            <a:r>
              <a:rPr lang="zh-CN" altLang="en-US" b="1" dirty="0" smtClean="0">
                <a:solidFill>
                  <a:srgbClr val="000099"/>
                </a:solidFill>
                <a:latin typeface="黑体" pitchFamily="2" charset="-122"/>
                <a:ea typeface="黑体" pitchFamily="2" charset="-122"/>
              </a:rPr>
              <a:t>自动化研究所</a:t>
            </a:r>
            <a:endParaRPr lang="en-US" altLang="zh-CN" b="1" dirty="0" smtClean="0">
              <a:solidFill>
                <a:srgbClr val="000099"/>
              </a:solidFill>
              <a:latin typeface="黑体" pitchFamily="2" charset="-122"/>
              <a:ea typeface="黑体" pitchFamily="2" charset="-122"/>
            </a:endParaRPr>
          </a:p>
          <a:p>
            <a:pPr eaLnBrk="0" hangingPunct="0">
              <a:buFont typeface="Wingdings" pitchFamily="2" charset="2"/>
              <a:buChar char="n"/>
            </a:pPr>
            <a:r>
              <a:rPr lang="zh-CN" altLang="en-US" b="1" dirty="0" smtClean="0">
                <a:solidFill>
                  <a:srgbClr val="000099"/>
                </a:solidFill>
                <a:latin typeface="黑体" pitchFamily="2" charset="-122"/>
                <a:ea typeface="黑体" pitchFamily="2" charset="-122"/>
              </a:rPr>
              <a:t>通信技术研究所</a:t>
            </a:r>
            <a:endParaRPr lang="en-US" altLang="zh-CN" b="1" dirty="0" smtClean="0">
              <a:solidFill>
                <a:srgbClr val="000099"/>
              </a:solidFill>
              <a:latin typeface="黑体" pitchFamily="2" charset="-122"/>
              <a:ea typeface="黑体" pitchFamily="2" charset="-122"/>
            </a:endParaRPr>
          </a:p>
          <a:p>
            <a:pPr eaLnBrk="0" hangingPunct="0">
              <a:buFont typeface="Wingdings" pitchFamily="2" charset="2"/>
              <a:buChar char="n"/>
            </a:pPr>
            <a:r>
              <a:rPr lang="zh-CN" altLang="en-US" b="1" dirty="0" smtClean="0">
                <a:solidFill>
                  <a:srgbClr val="000099"/>
                </a:solidFill>
                <a:latin typeface="黑体" pitchFamily="2" charset="-122"/>
                <a:ea typeface="黑体" pitchFamily="2" charset="-122"/>
              </a:rPr>
              <a:t>电力电子研究所</a:t>
            </a:r>
            <a:endParaRPr lang="en-US" altLang="zh-CN" b="1" dirty="0" smtClean="0">
              <a:solidFill>
                <a:srgbClr val="000099"/>
              </a:solidFill>
              <a:latin typeface="黑体" pitchFamily="2" charset="-122"/>
              <a:ea typeface="黑体" pitchFamily="2" charset="-122"/>
            </a:endParaRPr>
          </a:p>
          <a:p>
            <a:pPr eaLnBrk="0" hangingPunct="0">
              <a:buFont typeface="Wingdings" pitchFamily="2" charset="2"/>
              <a:buChar char="n"/>
            </a:pPr>
            <a:r>
              <a:rPr lang="zh-CN" altLang="en-US" b="1" dirty="0" smtClean="0">
                <a:solidFill>
                  <a:srgbClr val="000099"/>
                </a:solidFill>
                <a:latin typeface="黑体" pitchFamily="2" charset="-122"/>
                <a:ea typeface="黑体" pitchFamily="2" charset="-122"/>
              </a:rPr>
              <a:t>电路系统研究所</a:t>
            </a:r>
            <a:endParaRPr lang="zh-CN" altLang="en-US" b="1" dirty="0">
              <a:solidFill>
                <a:srgbClr val="CC0000"/>
              </a:solidFill>
              <a:latin typeface="黑体" pitchFamily="2" charset="-122"/>
              <a:ea typeface="黑体" pitchFamily="2" charset="-122"/>
            </a:endParaRPr>
          </a:p>
        </p:txBody>
      </p:sp>
      <p:sp>
        <p:nvSpPr>
          <p:cNvPr id="15" name="矩形 14"/>
          <p:cNvSpPr/>
          <p:nvPr/>
        </p:nvSpPr>
        <p:spPr>
          <a:xfrm>
            <a:off x="4770688" y="6550223"/>
            <a:ext cx="4373312" cy="307777"/>
          </a:xfrm>
          <a:prstGeom prst="rect">
            <a:avLst/>
          </a:prstGeom>
          <a:effectLst>
            <a:glow rad="101600">
              <a:schemeClr val="accent3">
                <a:satMod val="175000"/>
                <a:alpha val="40000"/>
              </a:schemeClr>
            </a:glow>
          </a:effectLst>
        </p:spPr>
        <p:txBody>
          <a:bodyPr wrap="none">
            <a:spAutoFit/>
          </a:bodyPr>
          <a:lstStyle/>
          <a:p>
            <a:pPr algn="r"/>
            <a:r>
              <a:rPr lang="zh-CN" altLang="en-US" sz="1400" b="1" dirty="0" smtClean="0">
                <a:blipFill>
                  <a:blip r:embed="rId9"/>
                  <a:tile tx="0" ty="0" sx="100000" sy="100000" flip="none" algn="tl"/>
                </a:blipFill>
              </a:rPr>
              <a:t>东华大学研究生招生网址：</a:t>
            </a:r>
            <a:r>
              <a:rPr lang="en-US" altLang="zh-CN" sz="1400" b="1" dirty="0" smtClean="0">
                <a:blipFill>
                  <a:blip r:embed="rId9"/>
                  <a:tile tx="0" ty="0" sx="100000" sy="100000" flip="none" algn="tl"/>
                </a:blipFill>
              </a:rPr>
              <a:t> http://yjszs.dhu.edu.cn/</a:t>
            </a:r>
            <a:endParaRPr lang="zh-CN" altLang="en-US" sz="1400" b="1" dirty="0">
              <a:blipFill>
                <a:blip r:embed="rId9"/>
                <a:tile tx="0" ty="0" sx="100000" sy="100000" flip="none" algn="tl"/>
              </a:blipFill>
            </a:endParaRPr>
          </a:p>
        </p:txBody>
      </p:sp>
    </p:spTree>
  </p:cSld>
  <p:clrMapOvr>
    <a:masterClrMapping/>
  </p:clrMapOvr>
  <p:transition advTm="47719"/>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20770" y="1288185"/>
            <a:ext cx="5016802" cy="584775"/>
          </a:xfrm>
          <a:prstGeom prst="rect">
            <a:avLst/>
          </a:prstGeom>
          <a:noFill/>
          <a:ln w="12700">
            <a:noFill/>
            <a:miter lim="800000"/>
            <a:headEnd/>
            <a:tailEnd/>
          </a:ln>
        </p:spPr>
        <p:txBody>
          <a:bodyPr wrap="square" anchor="ctr">
            <a:spAutoFit/>
          </a:bodyPr>
          <a:lstStyle/>
          <a:p>
            <a:pPr marL="354013" indent="-354013">
              <a:buClr>
                <a:srgbClr val="E80000"/>
              </a:buClr>
              <a:buFont typeface="Wingdings" pitchFamily="2" charset="2"/>
              <a:buChar char="p"/>
            </a:pPr>
            <a:r>
              <a:rPr kumimoji="1" lang="zh-CN" altLang="en-US" sz="1800" b="1" dirty="0" smtClean="0">
                <a:latin typeface="Times New Roman" pitchFamily="18" charset="0"/>
                <a:ea typeface="黑体" pitchFamily="2" charset="-122"/>
              </a:rPr>
              <a:t>学术水平</a:t>
            </a:r>
            <a:r>
              <a:rPr kumimoji="1" lang="en-US" altLang="zh-CN" sz="1800" b="1" dirty="0" smtClean="0">
                <a:latin typeface="Times New Roman" pitchFamily="18" charset="0"/>
                <a:ea typeface="黑体" pitchFamily="2" charset="-122"/>
              </a:rPr>
              <a:t/>
            </a:r>
            <a:br>
              <a:rPr kumimoji="1" lang="en-US" altLang="zh-CN" sz="1800" b="1" dirty="0" smtClean="0">
                <a:latin typeface="Times New Roman" pitchFamily="18" charset="0"/>
                <a:ea typeface="黑体" pitchFamily="2" charset="-122"/>
              </a:rPr>
            </a:br>
            <a:r>
              <a:rPr kumimoji="1" lang="zh-CN" altLang="en-US" b="1" dirty="0" smtClean="0">
                <a:solidFill>
                  <a:srgbClr val="002060"/>
                </a:solidFill>
                <a:latin typeface="Times New Roman" pitchFamily="18" charset="0"/>
                <a:ea typeface="黑体" pitchFamily="2" charset="-122"/>
              </a:rPr>
              <a:t>（</a:t>
            </a:r>
            <a:r>
              <a:rPr kumimoji="1" lang="en-US" altLang="zh-CN" b="1" dirty="0" smtClean="0">
                <a:solidFill>
                  <a:srgbClr val="002060"/>
                </a:solidFill>
                <a:ea typeface="黑体" pitchFamily="2" charset="-122"/>
              </a:rPr>
              <a:t> </a:t>
            </a:r>
            <a:r>
              <a:rPr kumimoji="1" lang="zh-CN" altLang="en-US" b="1" dirty="0" smtClean="0">
                <a:solidFill>
                  <a:srgbClr val="002060"/>
                </a:solidFill>
                <a:ea typeface="黑体" pitchFamily="2" charset="-122"/>
              </a:rPr>
              <a:t>发表论文、出版专著、申请发明专利</a:t>
            </a:r>
            <a:r>
              <a:rPr kumimoji="1" lang="zh-CN" altLang="en-US" b="1" dirty="0" smtClean="0">
                <a:solidFill>
                  <a:srgbClr val="002060"/>
                </a:solidFill>
                <a:latin typeface="Times New Roman" pitchFamily="18" charset="0"/>
                <a:ea typeface="黑体" pitchFamily="2" charset="-122"/>
              </a:rPr>
              <a:t>）</a:t>
            </a:r>
            <a:endParaRPr kumimoji="1" lang="zh-CN" altLang="en-US" b="1" dirty="0">
              <a:solidFill>
                <a:srgbClr val="002060"/>
              </a:solidFill>
              <a:latin typeface="Times New Roman" pitchFamily="18" charset="0"/>
              <a:ea typeface="黑体" pitchFamily="2" charset="-122"/>
            </a:endParaRPr>
          </a:p>
        </p:txBody>
      </p:sp>
      <p:sp>
        <p:nvSpPr>
          <p:cNvPr id="4" name="标题 5"/>
          <p:cNvSpPr txBox="1">
            <a:spLocks/>
          </p:cNvSpPr>
          <p:nvPr/>
        </p:nvSpPr>
        <p:spPr bwMode="auto">
          <a:xfrm>
            <a:off x="555625" y="681489"/>
            <a:ext cx="7924800" cy="563562"/>
          </a:xfrm>
          <a:prstGeom prst="rect">
            <a:avLst/>
          </a:prstGeom>
          <a:noFill/>
          <a:ln>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4000" b="1" i="0" u="none" strike="noStrike" kern="0" cap="none" spc="0" normalizeH="0" baseline="0" noProof="0" dirty="0" smtClean="0">
                <a:ln>
                  <a:noFill/>
                </a:ln>
                <a:solidFill>
                  <a:schemeClr val="tx2">
                    <a:lumMod val="50000"/>
                  </a:schemeClr>
                </a:solidFill>
                <a:effectLst/>
                <a:uLnTx/>
                <a:uFillTx/>
                <a:latin typeface="Times New Roman" pitchFamily="18" charset="0"/>
                <a:ea typeface="黑体" pitchFamily="2" charset="-122"/>
                <a:cs typeface="Times New Roman" pitchFamily="18" charset="0"/>
              </a:rPr>
              <a:t>4. </a:t>
            </a:r>
            <a:r>
              <a:rPr kumimoji="1" lang="zh-CN" altLang="en-US" sz="4000" b="1" i="0" u="none" strike="noStrike" kern="0" cap="none" spc="0" normalizeH="0" baseline="0" noProof="0" dirty="0" smtClean="0">
                <a:ln>
                  <a:noFill/>
                </a:ln>
                <a:solidFill>
                  <a:schemeClr val="tx2">
                    <a:lumMod val="50000"/>
                  </a:schemeClr>
                </a:solidFill>
                <a:effectLst/>
                <a:uLnTx/>
                <a:uFillTx/>
                <a:latin typeface="Times New Roman" pitchFamily="18" charset="0"/>
                <a:ea typeface="黑体" pitchFamily="2" charset="-122"/>
                <a:cs typeface="Times New Roman" pitchFamily="18" charset="0"/>
              </a:rPr>
              <a:t>科学研究</a:t>
            </a:r>
            <a:endParaRPr kumimoji="1" lang="zh-CN" altLang="en-US" sz="4000" b="1" i="0" u="none" strike="noStrike" kern="0" cap="none" spc="0" normalizeH="0" baseline="0" noProof="0" dirty="0">
              <a:ln>
                <a:noFill/>
              </a:ln>
              <a:solidFill>
                <a:schemeClr val="tx2">
                  <a:lumMod val="50000"/>
                </a:schemeClr>
              </a:solidFill>
              <a:effectLst/>
              <a:uLnTx/>
              <a:uFillTx/>
              <a:latin typeface="Times New Roman" pitchFamily="18" charset="0"/>
              <a:ea typeface="黑体" pitchFamily="2" charset="-122"/>
              <a:cs typeface="Times New Roman" pitchFamily="18" charset="0"/>
            </a:endParaRPr>
          </a:p>
        </p:txBody>
      </p:sp>
      <p:graphicFrame>
        <p:nvGraphicFramePr>
          <p:cNvPr id="9" name="Group 58"/>
          <p:cNvGraphicFramePr>
            <a:graphicFrameLocks noGrp="1"/>
          </p:cNvGraphicFramePr>
          <p:nvPr>
            <p:extLst>
              <p:ext uri="{D42A27DB-BD31-4B8C-83A1-F6EECF244321}">
                <p14:modId xmlns:p14="http://schemas.microsoft.com/office/powerpoint/2010/main" xmlns="" val="1514825089"/>
              </p:ext>
            </p:extLst>
          </p:nvPr>
        </p:nvGraphicFramePr>
        <p:xfrm>
          <a:off x="766469" y="1837430"/>
          <a:ext cx="3408716" cy="1992265"/>
        </p:xfrm>
        <a:graphic>
          <a:graphicData uri="http://schemas.openxmlformats.org/drawingml/2006/table">
            <a:tbl>
              <a:tblPr>
                <a:tableStyleId>{35758FB7-9AC5-4552-8A53-C91805E547FA}</a:tableStyleId>
              </a:tblPr>
              <a:tblGrid>
                <a:gridCol w="957329"/>
                <a:gridCol w="990410"/>
                <a:gridCol w="733864"/>
                <a:gridCol w="727113"/>
              </a:tblGrid>
              <a:tr h="21017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获奖</a:t>
                      </a:r>
                      <a:endParaRPr kumimoji="0" lang="zh-CN" altLang="en-US" sz="1400" b="1" i="0" u="none" strike="noStrike" cap="none" normalizeH="0" baseline="0" dirty="0" smtClean="0">
                        <a:ln>
                          <a:noFill/>
                        </a:ln>
                        <a:solidFill>
                          <a:srgbClr val="000099"/>
                        </a:solidFill>
                        <a:effectLst/>
                        <a:latin typeface="Times New Roman" pitchFamily="18" charset="0"/>
                        <a:ea typeface="黑体" pitchFamily="2" charset="-122"/>
                        <a:cs typeface="Times New Roman" pitchFamily="18"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科技成果奖</a:t>
                      </a:r>
                      <a:endParaRPr kumimoji="0" lang="zh-CN" altLang="en-US" sz="1400" b="1" i="0" u="none" strike="noStrike" cap="none" normalizeH="0" baseline="0" dirty="0" smtClean="0">
                        <a:ln>
                          <a:noFill/>
                        </a:ln>
                        <a:solidFill>
                          <a:srgbClr val="CC0000"/>
                        </a:solidFill>
                        <a:effectLst/>
                        <a:latin typeface="Times New Roman" pitchFamily="18" charset="0"/>
                        <a:ea typeface="黑体" pitchFamily="2" charset="-122"/>
                        <a:cs typeface="Times New Roman" pitchFamily="18" charset="0"/>
                      </a:endParaRPr>
                    </a:p>
                  </a:txBody>
                  <a:tcPr marL="0" marR="0" marT="0" marB="0"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教学成果奖</a:t>
                      </a:r>
                      <a:endParaRPr kumimoji="0" lang="zh-CN" altLang="en-US" sz="1400" b="1" i="0" u="none" strike="noStrike" cap="none" normalizeH="0" baseline="0" dirty="0" smtClean="0">
                        <a:ln>
                          <a:noFill/>
                        </a:ln>
                        <a:solidFill>
                          <a:srgbClr val="000099"/>
                        </a:solidFill>
                        <a:effectLst/>
                        <a:latin typeface="Times New Roman" pitchFamily="18" charset="0"/>
                        <a:ea typeface="黑体" pitchFamily="2" charset="-122"/>
                        <a:cs typeface="Times New Roman" pitchFamily="18" charset="0"/>
                      </a:endParaRPr>
                    </a:p>
                  </a:txBody>
                  <a:tcPr marL="0" marR="0" marT="0" marB="0" horzOverflow="overflow"/>
                </a:tc>
                <a:tc hMerge="1">
                  <a:txBody>
                    <a:bodyPr/>
                    <a:lstStyle/>
                    <a:p>
                      <a:endParaRPr lang="zh-CN" altLang="en-US"/>
                    </a:p>
                  </a:txBody>
                  <a:tcPr/>
                </a:tc>
              </a:tr>
              <a:tr h="210179">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6</a:t>
                      </a:r>
                      <a:endParaRPr kumimoji="0" lang="en-US" altLang="zh-CN" sz="1400" b="1" i="0" u="none" strike="noStrike" cap="none" normalizeH="0" baseline="0" dirty="0" smtClean="0">
                        <a:ln>
                          <a:noFill/>
                        </a:ln>
                        <a:solidFill>
                          <a:srgbClr val="CC0000"/>
                        </a:solidFill>
                        <a:effectLst/>
                        <a:latin typeface="Times New Roman" pitchFamily="18" charset="0"/>
                        <a:ea typeface="黑体" pitchFamily="2" charset="-122"/>
                        <a:cs typeface="Times New Roman" pitchFamily="18" charset="0"/>
                      </a:endParaRPr>
                    </a:p>
                  </a:txBody>
                  <a:tcPr marL="0" marR="0" marT="0" marB="0"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8</a:t>
                      </a:r>
                      <a:endParaRPr kumimoji="0" lang="en-US" altLang="zh-CN" sz="1400" b="1" i="0" u="none" strike="noStrike" cap="none" normalizeH="0" baseline="0" dirty="0" smtClean="0">
                        <a:ln>
                          <a:noFill/>
                        </a:ln>
                        <a:solidFill>
                          <a:srgbClr val="000099"/>
                        </a:solidFill>
                        <a:effectLst/>
                        <a:latin typeface="Times New Roman" pitchFamily="18" charset="0"/>
                        <a:ea typeface="黑体" pitchFamily="2" charset="-122"/>
                        <a:cs typeface="Times New Roman" pitchFamily="18" charset="0"/>
                      </a:endParaRPr>
                    </a:p>
                  </a:txBody>
                  <a:tcPr marL="0" marR="0" marT="0" marB="0" horzOverflow="overflow"/>
                </a:tc>
                <a:tc hMerge="1">
                  <a:txBody>
                    <a:bodyPr/>
                    <a:lstStyle/>
                    <a:p>
                      <a:endParaRPr lang="zh-CN" altLang="en-US"/>
                    </a:p>
                  </a:txBody>
                  <a:tcPr/>
                </a:tc>
              </a:tr>
              <a:tr h="210179">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论文发表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（篇）</a:t>
                      </a:r>
                      <a:endParaRPr kumimoji="0" lang="zh-CN" altLang="en-US" sz="1400" b="1" i="0" u="none" strike="noStrike" cap="none" normalizeH="0" baseline="0" smtClean="0">
                        <a:ln>
                          <a:noFill/>
                        </a:ln>
                        <a:solidFill>
                          <a:srgbClr val="000099"/>
                        </a:solidFill>
                        <a:effectLst/>
                        <a:latin typeface="Times New Roman" pitchFamily="18" charset="0"/>
                        <a:ea typeface="黑体" pitchFamily="2" charset="-122"/>
                        <a:cs typeface="Times New Roman" pitchFamily="18" charset="0"/>
                      </a:endParaRPr>
                    </a:p>
                  </a:txBody>
                  <a:tcPr marL="0" marR="0" marT="0" marB="0" anchor="ctr" horzOverflow="overflow"/>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合  计</a:t>
                      </a:r>
                      <a:endParaRPr kumimoji="0" lang="zh-CN" altLang="en-US" sz="1400" b="1" i="0" u="none" strike="noStrike" cap="none" normalizeH="0" baseline="0" smtClean="0">
                        <a:ln>
                          <a:noFill/>
                        </a:ln>
                        <a:solidFill>
                          <a:srgbClr val="000099"/>
                        </a:solidFill>
                        <a:effectLst/>
                        <a:latin typeface="Times New Roman" pitchFamily="18" charset="0"/>
                        <a:ea typeface="黑体" pitchFamily="2" charset="-122"/>
                        <a:cs typeface="Times New Roman" pitchFamily="18" charset="0"/>
                      </a:endParaRPr>
                    </a:p>
                  </a:txBody>
                  <a:tcPr marL="0" marR="0" marT="0" marB="0"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其中</a:t>
                      </a:r>
                      <a:endParaRPr kumimoji="0" lang="zh-CN" altLang="en-US" sz="1400" b="1" i="0" u="none" strike="noStrike" cap="none" normalizeH="0" baseline="0" smtClean="0">
                        <a:ln>
                          <a:noFill/>
                        </a:ln>
                        <a:solidFill>
                          <a:srgbClr val="000099"/>
                        </a:solidFill>
                        <a:effectLst/>
                        <a:latin typeface="Times New Roman" pitchFamily="18" charset="0"/>
                        <a:ea typeface="黑体" pitchFamily="2" charset="-122"/>
                        <a:cs typeface="Times New Roman" pitchFamily="18" charset="0"/>
                      </a:endParaRPr>
                    </a:p>
                  </a:txBody>
                  <a:tcPr marL="0" marR="0" marT="0" marB="0" horzOverflow="overflow"/>
                </a:tc>
                <a:tc hMerge="1">
                  <a:txBody>
                    <a:bodyPr/>
                    <a:lstStyle/>
                    <a:p>
                      <a:endParaRPr lang="zh-CN" altLang="en-US"/>
                    </a:p>
                  </a:txBody>
                  <a:tcPr/>
                </a:tc>
              </a:tr>
              <a:tr h="210179">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SCI</a:t>
                      </a:r>
                      <a:endParaRPr kumimoji="0" lang="en-US" altLang="zh-CN" sz="1400" b="1" i="0" u="none" strike="noStrike" cap="none" normalizeH="0" baseline="0" smtClean="0">
                        <a:ln>
                          <a:noFill/>
                        </a:ln>
                        <a:solidFill>
                          <a:srgbClr val="CC0000"/>
                        </a:solidFill>
                        <a:effectLst/>
                        <a:latin typeface="Times New Roman" pitchFamily="18" charset="0"/>
                        <a:ea typeface="黑体" pitchFamily="2" charset="-122"/>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EI</a:t>
                      </a:r>
                      <a:endParaRPr kumimoji="0" lang="en-US" altLang="zh-CN" sz="1400" b="1" i="0" u="none" strike="noStrike" cap="none" normalizeH="0" baseline="0" smtClean="0">
                        <a:ln>
                          <a:noFill/>
                        </a:ln>
                        <a:solidFill>
                          <a:srgbClr val="000099"/>
                        </a:solidFill>
                        <a:effectLst/>
                        <a:latin typeface="Times New Roman" pitchFamily="18" charset="0"/>
                        <a:ea typeface="黑体" pitchFamily="2" charset="-122"/>
                        <a:cs typeface="Times New Roman" pitchFamily="18" charset="0"/>
                      </a:endParaRPr>
                    </a:p>
                  </a:txBody>
                  <a:tcPr marL="0" marR="0" marT="0" marB="0" horzOverflow="overflow"/>
                </a:tc>
              </a:tr>
              <a:tr h="210179">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1144</a:t>
                      </a:r>
                      <a:endParaRPr kumimoji="0" lang="en-US" altLang="zh-CN" sz="1400" b="1" i="0" u="none" strike="noStrike" cap="none" normalizeH="0" baseline="0" dirty="0" smtClean="0">
                        <a:ln>
                          <a:noFill/>
                        </a:ln>
                        <a:solidFill>
                          <a:srgbClr val="000099"/>
                        </a:solidFill>
                        <a:effectLst/>
                        <a:latin typeface="Times New Roman" pitchFamily="18" charset="0"/>
                        <a:ea typeface="黑体" pitchFamily="2" charset="-122"/>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324</a:t>
                      </a:r>
                      <a:endParaRPr kumimoji="0" lang="en-US" altLang="zh-CN" sz="1400" b="1" i="0" u="none" strike="noStrike" cap="none" normalizeH="0" baseline="0" dirty="0" smtClean="0">
                        <a:ln>
                          <a:noFill/>
                        </a:ln>
                        <a:solidFill>
                          <a:srgbClr val="CC0000"/>
                        </a:solidFill>
                        <a:effectLst/>
                        <a:latin typeface="Times New Roman" pitchFamily="18" charset="0"/>
                        <a:ea typeface="黑体" pitchFamily="2" charset="-122"/>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482</a:t>
                      </a:r>
                      <a:endParaRPr kumimoji="0" lang="en-US" altLang="zh-CN" sz="1400" b="1" i="0" u="none" strike="noStrike" cap="none" normalizeH="0" baseline="0" dirty="0" smtClean="0">
                        <a:ln>
                          <a:noFill/>
                        </a:ln>
                        <a:solidFill>
                          <a:srgbClr val="000099"/>
                        </a:solidFill>
                        <a:effectLst/>
                        <a:latin typeface="Times New Roman" pitchFamily="18" charset="0"/>
                        <a:ea typeface="黑体" pitchFamily="2" charset="-122"/>
                        <a:cs typeface="Times New Roman" pitchFamily="18" charset="0"/>
                      </a:endParaRPr>
                    </a:p>
                  </a:txBody>
                  <a:tcPr marL="0" marR="0" marT="0" marB="0" horzOverflow="overflow"/>
                </a:tc>
              </a:tr>
              <a:tr h="28538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出版著作</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（本</a:t>
                      </a:r>
                      <a:r>
                        <a:rPr kumimoji="0" lang="en-US" altLang="zh-CN" sz="1400" u="none" strike="noStrike" cap="none" normalizeH="0" baseline="0" dirty="0" smtClean="0">
                          <a:ln>
                            <a:noFill/>
                          </a:ln>
                          <a:effectLst/>
                        </a:rPr>
                        <a:t>/</a:t>
                      </a:r>
                      <a:r>
                        <a:rPr kumimoji="0" lang="zh-CN" altLang="en-US" sz="1400" u="none" strike="noStrike" cap="none" normalizeH="0" baseline="0" dirty="0" smtClean="0">
                          <a:ln>
                            <a:noFill/>
                          </a:ln>
                          <a:effectLst/>
                        </a:rPr>
                        <a:t>部）</a:t>
                      </a:r>
                      <a:endParaRPr kumimoji="0" lang="zh-CN" altLang="en-US" sz="1400" b="1" i="0" u="none" strike="noStrike" cap="none" normalizeH="0" baseline="0" dirty="0" smtClean="0">
                        <a:ln>
                          <a:noFill/>
                        </a:ln>
                        <a:solidFill>
                          <a:srgbClr val="000099"/>
                        </a:solidFill>
                        <a:effectLst/>
                        <a:latin typeface="Times New Roman" pitchFamily="18" charset="0"/>
                        <a:ea typeface="黑体" pitchFamily="2" charset="-122"/>
                        <a:cs typeface="Times New Roman" pitchFamily="18"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合  计</a:t>
                      </a:r>
                      <a:endParaRPr kumimoji="0" lang="zh-CN" altLang="en-US" sz="1400" b="1" i="0" u="none" strike="noStrike" cap="none" normalizeH="0" baseline="0" dirty="0" smtClean="0">
                        <a:ln>
                          <a:noFill/>
                        </a:ln>
                        <a:solidFill>
                          <a:srgbClr val="000099"/>
                        </a:solidFill>
                        <a:effectLst/>
                        <a:latin typeface="Times New Roman" pitchFamily="18" charset="0"/>
                        <a:ea typeface="黑体" pitchFamily="2" charset="-122"/>
                        <a:cs typeface="Times New Roman" pitchFamily="18" charset="0"/>
                      </a:endParaRPr>
                    </a:p>
                  </a:txBody>
                  <a:tcPr marL="0" marR="0" marT="0" marB="0"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其中专著</a:t>
                      </a:r>
                      <a:endParaRPr kumimoji="0" lang="zh-CN" altLang="en-US" sz="1400" b="1" i="0" u="none" strike="noStrike" cap="none" normalizeH="0" baseline="0" smtClean="0">
                        <a:ln>
                          <a:noFill/>
                        </a:ln>
                        <a:solidFill>
                          <a:srgbClr val="CC0000"/>
                        </a:solidFill>
                        <a:effectLst/>
                        <a:latin typeface="Times New Roman" pitchFamily="18" charset="0"/>
                        <a:ea typeface="黑体" pitchFamily="2" charset="-122"/>
                        <a:cs typeface="Times New Roman" pitchFamily="18" charset="0"/>
                      </a:endParaRPr>
                    </a:p>
                  </a:txBody>
                  <a:tcPr marL="0" marR="0" marT="0" marB="0" anchor="ctr" horzOverflow="overflow"/>
                </a:tc>
                <a:tc hMerge="1">
                  <a:txBody>
                    <a:bodyPr/>
                    <a:lstStyle/>
                    <a:p>
                      <a:endParaRPr lang="zh-CN" altLang="en-US"/>
                    </a:p>
                  </a:txBody>
                  <a:tcPr/>
                </a:tc>
              </a:tr>
              <a:tr h="210179">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26</a:t>
                      </a:r>
                      <a:endParaRPr kumimoji="0" lang="en-US" altLang="zh-CN" sz="1400" b="1" i="0" u="none" strike="noStrike" cap="none" normalizeH="0" baseline="0" smtClean="0">
                        <a:ln>
                          <a:noFill/>
                        </a:ln>
                        <a:solidFill>
                          <a:srgbClr val="000099"/>
                        </a:solidFill>
                        <a:effectLst/>
                        <a:latin typeface="Times New Roman" pitchFamily="18" charset="0"/>
                        <a:ea typeface="黑体" pitchFamily="2" charset="-122"/>
                        <a:cs typeface="Times New Roman" pitchFamily="18" charset="0"/>
                      </a:endParaRPr>
                    </a:p>
                  </a:txBody>
                  <a:tcPr marL="0" marR="0" marT="0" marB="0"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12</a:t>
                      </a:r>
                      <a:endParaRPr kumimoji="0" lang="en-US" altLang="zh-CN" sz="1400" b="1" i="0" u="none" strike="noStrike" cap="none" normalizeH="0" baseline="0" dirty="0" smtClean="0">
                        <a:ln>
                          <a:noFill/>
                        </a:ln>
                        <a:solidFill>
                          <a:srgbClr val="CC0000"/>
                        </a:solidFill>
                        <a:effectLst/>
                        <a:latin typeface="Times New Roman" pitchFamily="18" charset="0"/>
                        <a:ea typeface="黑体" pitchFamily="2" charset="-122"/>
                        <a:cs typeface="Times New Roman" pitchFamily="18" charset="0"/>
                      </a:endParaRPr>
                    </a:p>
                  </a:txBody>
                  <a:tcPr marL="0" marR="0" marT="0" marB="0" anchor="ctr" horzOverflow="overflow"/>
                </a:tc>
                <a:tc hMerge="1">
                  <a:txBody>
                    <a:bodyPr/>
                    <a:lstStyle/>
                    <a:p>
                      <a:endParaRPr lang="zh-CN" altLang="en-US"/>
                    </a:p>
                  </a:txBody>
                  <a:tcPr/>
                </a:tc>
              </a:tr>
              <a:tr h="21017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发明专利</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（项）</a:t>
                      </a:r>
                      <a:endParaRPr kumimoji="0" lang="zh-CN" altLang="en-US" sz="1400" b="1" i="0" u="none" strike="noStrike" cap="none" normalizeH="0" baseline="0" dirty="0" smtClean="0">
                        <a:ln>
                          <a:noFill/>
                        </a:ln>
                        <a:solidFill>
                          <a:srgbClr val="000099"/>
                        </a:solidFill>
                        <a:effectLst/>
                        <a:latin typeface="Times New Roman" pitchFamily="18" charset="0"/>
                        <a:ea typeface="黑体" pitchFamily="2" charset="-122"/>
                        <a:cs typeface="Times New Roman" pitchFamily="18"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申请</a:t>
                      </a:r>
                      <a:endParaRPr kumimoji="0" lang="zh-CN" altLang="en-US" sz="1400" b="1" i="0" u="none" strike="noStrike" cap="none" normalizeH="0" baseline="0" smtClean="0">
                        <a:ln>
                          <a:noFill/>
                        </a:ln>
                        <a:solidFill>
                          <a:srgbClr val="000099"/>
                        </a:solidFill>
                        <a:effectLst/>
                        <a:latin typeface="Times New Roman" pitchFamily="18" charset="0"/>
                        <a:ea typeface="黑体" pitchFamily="2" charset="-122"/>
                        <a:cs typeface="Times New Roman" pitchFamily="18" charset="0"/>
                      </a:endParaRPr>
                    </a:p>
                  </a:txBody>
                  <a:tcPr marL="0" marR="0" marT="0" marB="0"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smtClean="0">
                          <a:ln>
                            <a:noFill/>
                          </a:ln>
                          <a:effectLst/>
                        </a:rPr>
                        <a:t>授权</a:t>
                      </a:r>
                      <a:endParaRPr kumimoji="0" lang="zh-CN" altLang="en-US" sz="1400" b="1" i="0" u="none" strike="noStrike" cap="none" normalizeH="0" baseline="0" smtClean="0">
                        <a:ln>
                          <a:noFill/>
                        </a:ln>
                        <a:solidFill>
                          <a:srgbClr val="CC0000"/>
                        </a:solidFill>
                        <a:effectLst/>
                        <a:latin typeface="Times New Roman" pitchFamily="18" charset="0"/>
                        <a:ea typeface="黑体" pitchFamily="2" charset="-122"/>
                        <a:cs typeface="Times New Roman" pitchFamily="18" charset="0"/>
                      </a:endParaRPr>
                    </a:p>
                  </a:txBody>
                  <a:tcPr marL="0" marR="0" marT="0" marB="0" anchor="ctr" horzOverflow="overflow"/>
                </a:tc>
                <a:tc hMerge="1">
                  <a:txBody>
                    <a:bodyPr/>
                    <a:lstStyle/>
                    <a:p>
                      <a:endParaRPr lang="zh-CN" altLang="en-US"/>
                    </a:p>
                  </a:txBody>
                  <a:tcPr/>
                </a:tc>
              </a:tr>
              <a:tr h="210179">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150</a:t>
                      </a:r>
                      <a:endParaRPr kumimoji="0" lang="en-US" altLang="zh-CN" sz="1400" b="1" i="0" u="none" strike="noStrike" cap="none" normalizeH="0" baseline="0" dirty="0" smtClean="0">
                        <a:ln>
                          <a:noFill/>
                        </a:ln>
                        <a:solidFill>
                          <a:srgbClr val="000099"/>
                        </a:solidFill>
                        <a:effectLst/>
                        <a:latin typeface="Times New Roman" pitchFamily="18" charset="0"/>
                        <a:ea typeface="黑体" pitchFamily="2" charset="-122"/>
                        <a:cs typeface="Times New Roman" pitchFamily="18" charset="0"/>
                      </a:endParaRPr>
                    </a:p>
                  </a:txBody>
                  <a:tcPr marL="0" marR="0" marT="0" marB="0"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48</a:t>
                      </a:r>
                      <a:endParaRPr kumimoji="0" lang="en-US" altLang="zh-CN" sz="1400" b="1" i="0" u="none" strike="noStrike" cap="none" normalizeH="0" baseline="0" dirty="0" smtClean="0">
                        <a:ln>
                          <a:noFill/>
                        </a:ln>
                        <a:solidFill>
                          <a:srgbClr val="CC0000"/>
                        </a:solidFill>
                        <a:effectLst/>
                        <a:latin typeface="Times New Roman" pitchFamily="18" charset="0"/>
                        <a:ea typeface="黑体" pitchFamily="2" charset="-122"/>
                        <a:cs typeface="Times New Roman" pitchFamily="18" charset="0"/>
                      </a:endParaRPr>
                    </a:p>
                  </a:txBody>
                  <a:tcPr marL="0" marR="0" marT="0" marB="0" anchor="ctr" horzOverflow="overflow"/>
                </a:tc>
                <a:tc hMerge="1">
                  <a:txBody>
                    <a:bodyPr/>
                    <a:lstStyle/>
                    <a:p>
                      <a:endParaRPr lang="zh-CN" altLang="en-US"/>
                    </a:p>
                  </a:txBody>
                  <a:tcPr/>
                </a:tc>
              </a:tr>
            </a:tbl>
          </a:graphicData>
        </a:graphic>
      </p:graphicFrame>
      <p:sp>
        <p:nvSpPr>
          <p:cNvPr id="10" name="Rectangle 6"/>
          <p:cNvSpPr>
            <a:spLocks noChangeArrowheads="1"/>
          </p:cNvSpPr>
          <p:nvPr/>
        </p:nvSpPr>
        <p:spPr bwMode="auto">
          <a:xfrm>
            <a:off x="4659043" y="1796976"/>
            <a:ext cx="4200286" cy="1938992"/>
          </a:xfrm>
          <a:prstGeom prst="rect">
            <a:avLst/>
          </a:prstGeom>
          <a:noFill/>
          <a:ln w="12700">
            <a:noFill/>
            <a:miter lim="800000"/>
            <a:headEnd/>
            <a:tailEnd/>
          </a:ln>
        </p:spPr>
        <p:txBody>
          <a:bodyPr wrap="square" anchor="ctr">
            <a:spAutoFit/>
          </a:bodyPr>
          <a:lstStyle/>
          <a:p>
            <a:pPr marL="442913" indent="-442913">
              <a:lnSpc>
                <a:spcPct val="150000"/>
              </a:lnSpc>
              <a:buClr>
                <a:srgbClr val="000099"/>
              </a:buClr>
              <a:buSzPct val="80000"/>
              <a:buFont typeface="Wingdings" pitchFamily="2" charset="2"/>
              <a:buChar char="ü"/>
            </a:pPr>
            <a:r>
              <a:rPr kumimoji="1" lang="zh-CN" altLang="en-US" sz="1600" dirty="0">
                <a:solidFill>
                  <a:srgbClr val="000099"/>
                </a:solidFill>
                <a:latin typeface="Times New Roman" pitchFamily="18" charset="0"/>
                <a:ea typeface="黑体" pitchFamily="2" charset="-122"/>
                <a:cs typeface="Times New Roman" pitchFamily="18" charset="0"/>
              </a:rPr>
              <a:t>聘请国内外专家做学术报告</a:t>
            </a:r>
            <a:r>
              <a:rPr kumimoji="1" lang="en-US" altLang="zh-CN" sz="1600" dirty="0">
                <a:solidFill>
                  <a:srgbClr val="CC0000"/>
                </a:solidFill>
                <a:latin typeface="Times New Roman" pitchFamily="18" charset="0"/>
                <a:ea typeface="黑体" pitchFamily="2" charset="-122"/>
                <a:cs typeface="Times New Roman" pitchFamily="18" charset="0"/>
              </a:rPr>
              <a:t>100</a:t>
            </a:r>
            <a:r>
              <a:rPr kumimoji="1" lang="zh-CN" altLang="en-US" sz="1600" dirty="0">
                <a:solidFill>
                  <a:srgbClr val="000099"/>
                </a:solidFill>
                <a:latin typeface="Times New Roman" pitchFamily="18" charset="0"/>
                <a:ea typeface="黑体" pitchFamily="2" charset="-122"/>
                <a:cs typeface="Times New Roman" pitchFamily="18" charset="0"/>
              </a:rPr>
              <a:t>余次</a:t>
            </a:r>
          </a:p>
          <a:p>
            <a:pPr marL="442913" indent="-442913">
              <a:lnSpc>
                <a:spcPct val="150000"/>
              </a:lnSpc>
              <a:buClr>
                <a:srgbClr val="000099"/>
              </a:buClr>
              <a:buSzPct val="80000"/>
              <a:buFont typeface="Wingdings" pitchFamily="2" charset="2"/>
              <a:buChar char="ü"/>
            </a:pPr>
            <a:r>
              <a:rPr kumimoji="1" lang="zh-CN" altLang="en-US" sz="1600" dirty="0">
                <a:solidFill>
                  <a:srgbClr val="000099"/>
                </a:solidFill>
                <a:latin typeface="Times New Roman" pitchFamily="18" charset="0"/>
                <a:ea typeface="黑体" pitchFamily="2" charset="-122"/>
                <a:cs typeface="Times New Roman" pitchFamily="18" charset="0"/>
              </a:rPr>
              <a:t>应邀出国讲学和学术交流</a:t>
            </a:r>
            <a:r>
              <a:rPr kumimoji="1" lang="en-US" altLang="zh-CN" sz="1600" dirty="0">
                <a:solidFill>
                  <a:srgbClr val="CC0000"/>
                </a:solidFill>
                <a:latin typeface="Times New Roman" pitchFamily="18" charset="0"/>
                <a:ea typeface="黑体" pitchFamily="2" charset="-122"/>
                <a:cs typeface="Times New Roman" pitchFamily="18" charset="0"/>
              </a:rPr>
              <a:t>10</a:t>
            </a:r>
            <a:r>
              <a:rPr kumimoji="1" lang="zh-CN" altLang="en-US" sz="1600" dirty="0">
                <a:solidFill>
                  <a:srgbClr val="000099"/>
                </a:solidFill>
                <a:latin typeface="Times New Roman" pitchFamily="18" charset="0"/>
                <a:ea typeface="黑体" pitchFamily="2" charset="-122"/>
                <a:cs typeface="Times New Roman" pitchFamily="18" charset="0"/>
              </a:rPr>
              <a:t>余次</a:t>
            </a:r>
          </a:p>
          <a:p>
            <a:pPr marL="442913" indent="-442913">
              <a:lnSpc>
                <a:spcPct val="150000"/>
              </a:lnSpc>
              <a:buClr>
                <a:srgbClr val="000099"/>
              </a:buClr>
              <a:buSzPct val="80000"/>
              <a:buFont typeface="Wingdings" pitchFamily="2" charset="2"/>
              <a:buChar char="ü"/>
            </a:pPr>
            <a:r>
              <a:rPr kumimoji="1" lang="zh-CN" altLang="en-US" sz="1600" dirty="0">
                <a:solidFill>
                  <a:srgbClr val="000099"/>
                </a:solidFill>
                <a:latin typeface="Times New Roman" pitchFamily="18" charset="0"/>
                <a:ea typeface="黑体" pitchFamily="2" charset="-122"/>
                <a:cs typeface="Times New Roman" pitchFamily="18" charset="0"/>
              </a:rPr>
              <a:t>在国内外学术会议上做特邀报告</a:t>
            </a:r>
            <a:r>
              <a:rPr kumimoji="1" lang="en-US" altLang="zh-CN" sz="1600" dirty="0">
                <a:solidFill>
                  <a:srgbClr val="CC0000"/>
                </a:solidFill>
                <a:latin typeface="Times New Roman" pitchFamily="18" charset="0"/>
                <a:ea typeface="黑体" pitchFamily="2" charset="-122"/>
                <a:cs typeface="Times New Roman" pitchFamily="18" charset="0"/>
              </a:rPr>
              <a:t>10</a:t>
            </a:r>
            <a:r>
              <a:rPr kumimoji="1" lang="zh-CN" altLang="en-US" sz="1600" dirty="0">
                <a:solidFill>
                  <a:srgbClr val="000099"/>
                </a:solidFill>
                <a:latin typeface="Times New Roman" pitchFamily="18" charset="0"/>
                <a:ea typeface="黑体" pitchFamily="2" charset="-122"/>
                <a:cs typeface="Times New Roman" pitchFamily="18" charset="0"/>
              </a:rPr>
              <a:t>余次</a:t>
            </a:r>
          </a:p>
          <a:p>
            <a:pPr marL="442913" indent="-442913">
              <a:lnSpc>
                <a:spcPct val="150000"/>
              </a:lnSpc>
              <a:buClr>
                <a:srgbClr val="000099"/>
              </a:buClr>
              <a:buSzPct val="80000"/>
              <a:buFont typeface="Wingdings" pitchFamily="2" charset="2"/>
              <a:buChar char="ü"/>
            </a:pPr>
            <a:r>
              <a:rPr kumimoji="1" lang="zh-CN" altLang="en-US" sz="1600" dirty="0">
                <a:solidFill>
                  <a:srgbClr val="000099"/>
                </a:solidFill>
                <a:latin typeface="Times New Roman" pitchFamily="18" charset="0"/>
                <a:ea typeface="黑体" pitchFamily="2" charset="-122"/>
                <a:cs typeface="Times New Roman" pitchFamily="18" charset="0"/>
              </a:rPr>
              <a:t>教师参加国际学术</a:t>
            </a:r>
            <a:r>
              <a:rPr kumimoji="1" lang="zh-CN" altLang="en-US" sz="1600" dirty="0" smtClean="0">
                <a:solidFill>
                  <a:srgbClr val="000099"/>
                </a:solidFill>
                <a:latin typeface="Times New Roman" pitchFamily="18" charset="0"/>
                <a:ea typeface="黑体" pitchFamily="2" charset="-122"/>
                <a:cs typeface="Times New Roman" pitchFamily="18" charset="0"/>
              </a:rPr>
              <a:t>会议</a:t>
            </a:r>
            <a:r>
              <a:rPr kumimoji="1" lang="en-US" altLang="zh-CN" sz="1600" dirty="0" smtClean="0">
                <a:solidFill>
                  <a:srgbClr val="CC0000"/>
                </a:solidFill>
                <a:latin typeface="Times New Roman" pitchFamily="18" charset="0"/>
                <a:ea typeface="黑体" pitchFamily="2" charset="-122"/>
                <a:cs typeface="Times New Roman" pitchFamily="18" charset="0"/>
              </a:rPr>
              <a:t>60</a:t>
            </a:r>
            <a:r>
              <a:rPr kumimoji="1" lang="zh-CN" altLang="en-US" sz="1600" dirty="0">
                <a:solidFill>
                  <a:srgbClr val="000099"/>
                </a:solidFill>
                <a:latin typeface="Times New Roman" pitchFamily="18" charset="0"/>
                <a:ea typeface="黑体" pitchFamily="2" charset="-122"/>
                <a:cs typeface="Times New Roman" pitchFamily="18" charset="0"/>
              </a:rPr>
              <a:t>余人次</a:t>
            </a:r>
          </a:p>
          <a:p>
            <a:pPr marL="442913" indent="-442913">
              <a:lnSpc>
                <a:spcPct val="150000"/>
              </a:lnSpc>
              <a:buClr>
                <a:srgbClr val="000099"/>
              </a:buClr>
              <a:buSzPct val="80000"/>
              <a:buFont typeface="Wingdings" pitchFamily="2" charset="2"/>
              <a:buChar char="ü"/>
            </a:pPr>
            <a:r>
              <a:rPr kumimoji="1" lang="zh-CN" altLang="en-US" sz="1600" dirty="0">
                <a:solidFill>
                  <a:srgbClr val="000099"/>
                </a:solidFill>
                <a:latin typeface="Times New Roman" pitchFamily="18" charset="0"/>
                <a:ea typeface="黑体" pitchFamily="2" charset="-122"/>
                <a:cs typeface="Times New Roman" pitchFamily="18" charset="0"/>
              </a:rPr>
              <a:t>教师出国进修</a:t>
            </a:r>
            <a:r>
              <a:rPr kumimoji="1" lang="zh-CN" altLang="en-US" sz="1600" dirty="0" smtClean="0">
                <a:solidFill>
                  <a:srgbClr val="000099"/>
                </a:solidFill>
                <a:latin typeface="Times New Roman" pitchFamily="18" charset="0"/>
                <a:ea typeface="黑体" pitchFamily="2" charset="-122"/>
                <a:cs typeface="Times New Roman" pitchFamily="18" charset="0"/>
              </a:rPr>
              <a:t>培养</a:t>
            </a:r>
            <a:r>
              <a:rPr kumimoji="1" lang="en-US" altLang="zh-CN" sz="1600" dirty="0" smtClean="0">
                <a:solidFill>
                  <a:srgbClr val="CC0000"/>
                </a:solidFill>
                <a:latin typeface="Times New Roman" pitchFamily="18" charset="0"/>
                <a:ea typeface="黑体" pitchFamily="2" charset="-122"/>
                <a:cs typeface="Times New Roman" pitchFamily="18" charset="0"/>
              </a:rPr>
              <a:t>30</a:t>
            </a:r>
            <a:r>
              <a:rPr kumimoji="1" lang="zh-CN" altLang="en-US" sz="1600" dirty="0" smtClean="0">
                <a:solidFill>
                  <a:srgbClr val="000099"/>
                </a:solidFill>
                <a:latin typeface="Times New Roman" pitchFamily="18" charset="0"/>
                <a:ea typeface="黑体" pitchFamily="2" charset="-122"/>
                <a:cs typeface="Times New Roman" pitchFamily="18" charset="0"/>
              </a:rPr>
              <a:t>余人</a:t>
            </a:r>
            <a:endParaRPr kumimoji="1" lang="zh-CN" altLang="en-US" sz="1600" dirty="0">
              <a:solidFill>
                <a:srgbClr val="000099"/>
              </a:solidFill>
              <a:latin typeface="Times New Roman" pitchFamily="18" charset="0"/>
              <a:ea typeface="黑体" pitchFamily="2" charset="-122"/>
              <a:cs typeface="Times New Roman" pitchFamily="18" charset="0"/>
            </a:endParaRPr>
          </a:p>
        </p:txBody>
      </p:sp>
      <p:sp>
        <p:nvSpPr>
          <p:cNvPr id="12" name="Rectangle 2"/>
          <p:cNvSpPr>
            <a:spLocks noChangeArrowheads="1"/>
          </p:cNvSpPr>
          <p:nvPr/>
        </p:nvSpPr>
        <p:spPr bwMode="auto">
          <a:xfrm>
            <a:off x="311446" y="4080268"/>
            <a:ext cx="2069444" cy="369332"/>
          </a:xfrm>
          <a:prstGeom prst="rect">
            <a:avLst/>
          </a:prstGeom>
          <a:noFill/>
          <a:ln w="12700">
            <a:noFill/>
            <a:miter lim="800000"/>
            <a:headEnd/>
            <a:tailEnd/>
          </a:ln>
        </p:spPr>
        <p:txBody>
          <a:bodyPr wrap="square" anchor="ctr">
            <a:spAutoFit/>
          </a:bodyPr>
          <a:lstStyle/>
          <a:p>
            <a:pPr marL="442913" indent="-442913">
              <a:buClr>
                <a:srgbClr val="E80000"/>
              </a:buClr>
              <a:buFont typeface="Wingdings" pitchFamily="2" charset="2"/>
              <a:buChar char="p"/>
            </a:pPr>
            <a:r>
              <a:rPr kumimoji="1" lang="zh-CN" altLang="en-US" sz="1800" b="1" dirty="0" smtClean="0">
                <a:latin typeface="Times New Roman" pitchFamily="18" charset="0"/>
                <a:ea typeface="黑体" pitchFamily="2" charset="-122"/>
                <a:cs typeface="Times New Roman" pitchFamily="18" charset="0"/>
              </a:rPr>
              <a:t>举办学术会议</a:t>
            </a:r>
            <a:endParaRPr kumimoji="1" lang="zh-CN" altLang="en-US" sz="1800" b="1" dirty="0">
              <a:latin typeface="Times New Roman" pitchFamily="18" charset="0"/>
              <a:ea typeface="黑体" pitchFamily="2" charset="-122"/>
              <a:cs typeface="Times New Roman" pitchFamily="18" charset="0"/>
            </a:endParaRPr>
          </a:p>
        </p:txBody>
      </p:sp>
      <p:sp>
        <p:nvSpPr>
          <p:cNvPr id="13" name="Rectangle 2"/>
          <p:cNvSpPr>
            <a:spLocks noChangeArrowheads="1"/>
          </p:cNvSpPr>
          <p:nvPr/>
        </p:nvSpPr>
        <p:spPr bwMode="auto">
          <a:xfrm>
            <a:off x="4630407" y="1342820"/>
            <a:ext cx="1589240" cy="369332"/>
          </a:xfrm>
          <a:prstGeom prst="rect">
            <a:avLst/>
          </a:prstGeom>
          <a:noFill/>
          <a:ln w="12700">
            <a:noFill/>
            <a:miter lim="800000"/>
            <a:headEnd/>
            <a:tailEnd/>
          </a:ln>
        </p:spPr>
        <p:txBody>
          <a:bodyPr wrap="square" anchor="ctr">
            <a:spAutoFit/>
          </a:bodyPr>
          <a:lstStyle/>
          <a:p>
            <a:pPr marL="354013" indent="-354013" algn="just">
              <a:buClr>
                <a:srgbClr val="E80000"/>
              </a:buClr>
              <a:buFont typeface="Wingdings" pitchFamily="2" charset="2"/>
              <a:buChar char="p"/>
            </a:pPr>
            <a:r>
              <a:rPr kumimoji="1" lang="zh-CN" altLang="en-US" sz="1800" b="1" dirty="0" smtClean="0">
                <a:latin typeface="Times New Roman" pitchFamily="18" charset="0"/>
                <a:ea typeface="黑体" pitchFamily="2" charset="-122"/>
              </a:rPr>
              <a:t>学术交流</a:t>
            </a:r>
            <a:endParaRPr kumimoji="1" lang="zh-CN" altLang="en-US" sz="1800" b="1" dirty="0">
              <a:latin typeface="Times New Roman" pitchFamily="18" charset="0"/>
              <a:ea typeface="黑体" pitchFamily="2" charset="-122"/>
            </a:endParaRPr>
          </a:p>
        </p:txBody>
      </p:sp>
      <p:graphicFrame>
        <p:nvGraphicFramePr>
          <p:cNvPr id="14" name="Group 47"/>
          <p:cNvGraphicFramePr>
            <a:graphicFrameLocks noGrp="1"/>
          </p:cNvGraphicFramePr>
          <p:nvPr>
            <p:extLst>
              <p:ext uri="{D42A27DB-BD31-4B8C-83A1-F6EECF244321}">
                <p14:modId xmlns:p14="http://schemas.microsoft.com/office/powerpoint/2010/main" xmlns="" val="3986682933"/>
              </p:ext>
            </p:extLst>
          </p:nvPr>
        </p:nvGraphicFramePr>
        <p:xfrm>
          <a:off x="155274" y="4526954"/>
          <a:ext cx="6142009" cy="1981200"/>
        </p:xfrm>
        <a:graphic>
          <a:graphicData uri="http://schemas.openxmlformats.org/drawingml/2006/table">
            <a:tbl>
              <a:tblPr>
                <a:tableStyleId>{3C2FFA5D-87B4-456A-9821-1D502468CF0F}</a:tableStyleId>
              </a:tblPr>
              <a:tblGrid>
                <a:gridCol w="566544"/>
                <a:gridCol w="539450"/>
                <a:gridCol w="5036015"/>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u="none" strike="noStrike" cap="none" normalizeH="0" baseline="0" dirty="0" smtClean="0">
                          <a:ln>
                            <a:noFill/>
                          </a:ln>
                          <a:effectLst/>
                        </a:rPr>
                        <a:t>类型</a:t>
                      </a:r>
                      <a:endParaRPr kumimoji="0" lang="zh-CN" altLang="en-US" sz="1300" b="0" i="0" u="none" strike="noStrike" cap="none" normalizeH="0" baseline="0" dirty="0" smtClean="0">
                        <a:ln>
                          <a:noFill/>
                        </a:ln>
                        <a:solidFill>
                          <a:srgbClr val="000099"/>
                        </a:solidFill>
                        <a:effectLst/>
                        <a:latin typeface="Times New Roman" pitchFamily="18" charset="0"/>
                        <a:ea typeface="黑体" pitchFamily="2" charset="-122"/>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u="none" strike="noStrike" cap="none" normalizeH="0" baseline="0" dirty="0" smtClean="0">
                          <a:ln>
                            <a:noFill/>
                          </a:ln>
                          <a:effectLst/>
                        </a:rPr>
                        <a:t>序号</a:t>
                      </a:r>
                      <a:endParaRPr kumimoji="0" lang="zh-CN" altLang="en-US" sz="1300" b="0" i="0" u="none" strike="noStrike" cap="none" normalizeH="0" baseline="0" dirty="0" smtClean="0">
                        <a:ln>
                          <a:noFill/>
                        </a:ln>
                        <a:solidFill>
                          <a:srgbClr val="000099"/>
                        </a:solidFill>
                        <a:effectLst/>
                        <a:latin typeface="Times New Roman" pitchFamily="18" charset="0"/>
                        <a:ea typeface="黑体" pitchFamily="2" charset="-122"/>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u="none" strike="noStrike" cap="none" normalizeH="0" baseline="0" smtClean="0">
                          <a:ln>
                            <a:noFill/>
                          </a:ln>
                          <a:effectLst/>
                        </a:rPr>
                        <a:t>会议全称</a:t>
                      </a:r>
                      <a:endParaRPr kumimoji="0" lang="zh-CN" altLang="en-US" sz="1300" b="0" i="0" u="none" strike="noStrike" cap="none" normalizeH="0" baseline="0" smtClean="0">
                        <a:ln>
                          <a:noFill/>
                        </a:ln>
                        <a:solidFill>
                          <a:srgbClr val="000099"/>
                        </a:solidFill>
                        <a:effectLst/>
                        <a:latin typeface="Times New Roman" pitchFamily="18" charset="0"/>
                        <a:ea typeface="黑体" pitchFamily="2" charset="-122"/>
                      </a:endParaRPr>
                    </a:p>
                  </a:txBody>
                  <a:tcPr marL="0" marR="0" marT="0" marB="0" anchor="ctr" horzOverflow="overflow"/>
                </a:tc>
              </a:tr>
              <a:tr h="98753">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u="none" strike="noStrike" cap="none" normalizeH="0" baseline="0" smtClean="0">
                          <a:ln>
                            <a:noFill/>
                          </a:ln>
                          <a:effectLst/>
                        </a:rPr>
                        <a:t>国际</a:t>
                      </a:r>
                      <a:endParaRPr kumimoji="0" lang="zh-CN" altLang="en-US" sz="1300" b="0" i="0" u="none" strike="noStrike" cap="none" normalizeH="0" baseline="0" smtClean="0">
                        <a:ln>
                          <a:noFill/>
                        </a:ln>
                        <a:solidFill>
                          <a:srgbClr val="000099"/>
                        </a:solidFill>
                        <a:effectLst/>
                        <a:latin typeface="Times New Roman" pitchFamily="18" charset="0"/>
                        <a:ea typeface="黑体" pitchFamily="2" charset="-122"/>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300" u="none" strike="noStrike" cap="none" normalizeH="0" baseline="0" smtClean="0">
                          <a:ln>
                            <a:noFill/>
                          </a:ln>
                          <a:effectLst/>
                        </a:rPr>
                        <a:t>1</a:t>
                      </a:r>
                      <a:endParaRPr kumimoji="0" lang="en-US" altLang="zh-CN" sz="1300" b="0" i="0" u="none" strike="noStrike" cap="none" normalizeH="0" baseline="0" smtClean="0">
                        <a:ln>
                          <a:noFill/>
                        </a:ln>
                        <a:solidFill>
                          <a:srgbClr val="000099"/>
                        </a:solidFill>
                        <a:effectLst/>
                        <a:latin typeface="Times New Roman" pitchFamily="18" charset="0"/>
                        <a:ea typeface="黑体" pitchFamily="2" charset="-122"/>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300" u="none" strike="noStrike" cap="none" normalizeH="0" baseline="0" dirty="0" smtClean="0">
                          <a:ln>
                            <a:noFill/>
                          </a:ln>
                          <a:effectLst/>
                        </a:rPr>
                        <a:t>The 7th Int. Conf. Natural Computation</a:t>
                      </a:r>
                      <a:endParaRPr kumimoji="0" lang="en-US" altLang="zh-CN" sz="1300" b="0" i="0" u="none" strike="noStrike" cap="none" normalizeH="0" baseline="0" dirty="0" smtClean="0">
                        <a:ln>
                          <a:noFill/>
                        </a:ln>
                        <a:solidFill>
                          <a:srgbClr val="CC0000"/>
                        </a:solidFill>
                        <a:effectLst/>
                        <a:latin typeface="Times New Roman" pitchFamily="18" charset="0"/>
                        <a:ea typeface="黑体" pitchFamily="2" charset="-122"/>
                      </a:endParaRPr>
                    </a:p>
                  </a:txBody>
                  <a:tcPr marL="0" marR="0" marT="0" marB="0" anchor="ctr" horzOverflow="overflow"/>
                </a:tc>
              </a:tr>
              <a:tr h="9875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300" u="none" strike="noStrike" cap="none" normalizeH="0" baseline="0" smtClean="0">
                          <a:ln>
                            <a:noFill/>
                          </a:ln>
                          <a:effectLst/>
                        </a:rPr>
                        <a:t>2</a:t>
                      </a:r>
                      <a:endParaRPr kumimoji="0" lang="en-US" altLang="zh-CN" sz="1300" b="0" i="0" u="none" strike="noStrike" cap="none" normalizeH="0" baseline="0" smtClean="0">
                        <a:ln>
                          <a:noFill/>
                        </a:ln>
                        <a:solidFill>
                          <a:srgbClr val="000099"/>
                        </a:solidFill>
                        <a:effectLst/>
                        <a:latin typeface="Times New Roman" pitchFamily="18" charset="0"/>
                        <a:ea typeface="黑体" pitchFamily="2" charset="-122"/>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300" u="none" strike="noStrike" cap="none" normalizeH="0" baseline="0" dirty="0" smtClean="0">
                          <a:ln>
                            <a:noFill/>
                          </a:ln>
                          <a:effectLst/>
                        </a:rPr>
                        <a:t>The 8th Int. Conf. Fuzzy Systems and Knowledge Discovery </a:t>
                      </a:r>
                      <a:endParaRPr kumimoji="0" lang="en-US" altLang="zh-CN" sz="1300" b="0" i="0" u="none" strike="noStrike" cap="none" normalizeH="0" baseline="0" dirty="0" smtClean="0">
                        <a:ln>
                          <a:noFill/>
                        </a:ln>
                        <a:solidFill>
                          <a:srgbClr val="CC0000"/>
                        </a:solidFill>
                        <a:effectLst/>
                        <a:latin typeface="Times New Roman" pitchFamily="18" charset="0"/>
                        <a:ea typeface="黑体" pitchFamily="2" charset="-122"/>
                      </a:endParaRPr>
                    </a:p>
                  </a:txBody>
                  <a:tcPr marL="0" marR="0" marT="0" marB="0" anchor="ctr" horzOverflow="overflow"/>
                </a:tc>
              </a:tr>
              <a:tr h="9875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300" u="none" strike="noStrike" cap="none" normalizeH="0" baseline="0" smtClean="0">
                          <a:ln>
                            <a:noFill/>
                          </a:ln>
                          <a:effectLst/>
                        </a:rPr>
                        <a:t>3</a:t>
                      </a:r>
                      <a:endParaRPr kumimoji="0" lang="en-US" altLang="zh-CN" sz="1300" b="0" i="0" u="none" strike="noStrike" cap="none" normalizeH="0" baseline="0" smtClean="0">
                        <a:ln>
                          <a:noFill/>
                        </a:ln>
                        <a:solidFill>
                          <a:srgbClr val="000099"/>
                        </a:solidFill>
                        <a:effectLst/>
                        <a:latin typeface="Times New Roman" pitchFamily="18" charset="0"/>
                        <a:ea typeface="黑体" pitchFamily="2" charset="-122"/>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300" u="none" strike="noStrike" cap="none" normalizeH="0" baseline="0" dirty="0" smtClean="0">
                          <a:ln>
                            <a:noFill/>
                          </a:ln>
                          <a:effectLst/>
                        </a:rPr>
                        <a:t>The 4th Int. Conf. Image and Signal Processing</a:t>
                      </a:r>
                      <a:endParaRPr kumimoji="0" lang="en-US" altLang="zh-CN" sz="1300" b="0" i="0" u="none" strike="noStrike" cap="none" normalizeH="0" baseline="0" dirty="0" smtClean="0">
                        <a:ln>
                          <a:noFill/>
                        </a:ln>
                        <a:solidFill>
                          <a:srgbClr val="CC0000"/>
                        </a:solidFill>
                        <a:effectLst/>
                        <a:latin typeface="Times New Roman" pitchFamily="18" charset="0"/>
                        <a:ea typeface="黑体" pitchFamily="2" charset="-122"/>
                      </a:endParaRPr>
                    </a:p>
                  </a:txBody>
                  <a:tcPr marL="0" marR="0" marT="0" marB="0" anchor="ctr" horzOverflow="overflow"/>
                </a:tc>
              </a:tr>
              <a:tr h="9875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300" u="none" strike="noStrike" cap="none" normalizeH="0" baseline="0" smtClean="0">
                          <a:ln>
                            <a:noFill/>
                          </a:ln>
                          <a:effectLst/>
                        </a:rPr>
                        <a:t>4</a:t>
                      </a:r>
                      <a:endParaRPr kumimoji="0" lang="en-US" altLang="zh-CN" sz="1300" b="0" i="0" u="none" strike="noStrike" cap="none" normalizeH="0" baseline="0" smtClean="0">
                        <a:ln>
                          <a:noFill/>
                        </a:ln>
                        <a:solidFill>
                          <a:srgbClr val="000099"/>
                        </a:solidFill>
                        <a:effectLst/>
                        <a:latin typeface="Times New Roman" pitchFamily="18" charset="0"/>
                        <a:ea typeface="黑体" pitchFamily="2" charset="-122"/>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300" u="none" strike="noStrike" cap="none" normalizeH="0" baseline="0" dirty="0" smtClean="0">
                          <a:ln>
                            <a:noFill/>
                          </a:ln>
                          <a:effectLst/>
                        </a:rPr>
                        <a:t>The 4th Int. </a:t>
                      </a:r>
                      <a:r>
                        <a:rPr kumimoji="0" lang="en-US" altLang="zh-CN" sz="1300" u="none" strike="noStrike" cap="none" normalizeH="0" baseline="0" smtClean="0">
                          <a:ln>
                            <a:noFill/>
                          </a:ln>
                          <a:effectLst/>
                        </a:rPr>
                        <a:t>Conf. </a:t>
                      </a:r>
                      <a:r>
                        <a:rPr kumimoji="0" lang="en-US" altLang="zh-CN" sz="1300" u="none" strike="noStrike" cap="none" normalizeH="0" baseline="0" dirty="0" err="1" smtClean="0">
                          <a:ln>
                            <a:noFill/>
                          </a:ln>
                          <a:effectLst/>
                        </a:rPr>
                        <a:t>BioMedical</a:t>
                      </a:r>
                      <a:r>
                        <a:rPr kumimoji="0" lang="en-US" altLang="zh-CN" sz="1300" u="none" strike="noStrike" cap="none" normalizeH="0" baseline="0" dirty="0" smtClean="0">
                          <a:ln>
                            <a:noFill/>
                          </a:ln>
                          <a:effectLst/>
                        </a:rPr>
                        <a:t> Engineering and Informatics</a:t>
                      </a:r>
                      <a:endParaRPr kumimoji="0" lang="en-US" altLang="zh-CN" sz="1300" b="0" i="0" u="none" strike="noStrike" cap="none" normalizeH="0" baseline="0" dirty="0" smtClean="0">
                        <a:ln>
                          <a:noFill/>
                        </a:ln>
                        <a:solidFill>
                          <a:srgbClr val="CC0000"/>
                        </a:solidFill>
                        <a:effectLst/>
                        <a:latin typeface="Times New Roman" pitchFamily="18" charset="0"/>
                        <a:ea typeface="黑体" pitchFamily="2" charset="-122"/>
                      </a:endParaRPr>
                    </a:p>
                  </a:txBody>
                  <a:tcPr marL="0" marR="0" marT="0" marB="0" anchor="ctr" horzOverflow="overflow"/>
                </a:tc>
              </a:tr>
              <a:tr h="9875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300" u="none" strike="noStrike" cap="none" normalizeH="0" baseline="0" smtClean="0">
                          <a:ln>
                            <a:noFill/>
                          </a:ln>
                          <a:effectLst/>
                        </a:rPr>
                        <a:t>5</a:t>
                      </a:r>
                      <a:endParaRPr kumimoji="0" lang="en-US" altLang="zh-CN" sz="1300" b="0" i="0" u="none" strike="noStrike" cap="none" normalizeH="0" baseline="0" smtClean="0">
                        <a:ln>
                          <a:noFill/>
                        </a:ln>
                        <a:solidFill>
                          <a:srgbClr val="000099"/>
                        </a:solidFill>
                        <a:effectLst/>
                        <a:latin typeface="Times New Roman" pitchFamily="18" charset="0"/>
                        <a:ea typeface="黑体" pitchFamily="2" charset="-122"/>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300" u="none" strike="noStrike" cap="none" normalizeH="0" baseline="0" dirty="0" smtClean="0">
                          <a:ln>
                            <a:noFill/>
                          </a:ln>
                          <a:effectLst/>
                        </a:rPr>
                        <a:t>The 2009 World Summit on Genetic and Evolutionary Computation</a:t>
                      </a:r>
                      <a:endParaRPr kumimoji="0" lang="en-US" altLang="zh-CN" sz="1300" b="0" i="0" u="none" strike="noStrike" cap="none" normalizeH="0" baseline="0" dirty="0" smtClean="0">
                        <a:ln>
                          <a:noFill/>
                        </a:ln>
                        <a:solidFill>
                          <a:srgbClr val="000099"/>
                        </a:solidFill>
                        <a:effectLst/>
                        <a:latin typeface="Times New Roman" pitchFamily="18" charset="0"/>
                        <a:ea typeface="黑体" pitchFamily="2" charset="-122"/>
                      </a:endParaRPr>
                    </a:p>
                  </a:txBody>
                  <a:tcPr marL="0" marR="0" marT="0" marB="0" anchor="ctr" horzOverflow="overflow"/>
                </a:tc>
              </a:tr>
              <a:tr h="9875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300" u="none" strike="noStrike" cap="none" normalizeH="0" baseline="0" smtClean="0">
                          <a:ln>
                            <a:noFill/>
                          </a:ln>
                          <a:effectLst/>
                        </a:rPr>
                        <a:t>6</a:t>
                      </a:r>
                      <a:endParaRPr kumimoji="0" lang="en-US" altLang="zh-CN" sz="1300" b="0" i="0" u="none" strike="noStrike" cap="none" normalizeH="0" baseline="0" smtClean="0">
                        <a:ln>
                          <a:noFill/>
                        </a:ln>
                        <a:solidFill>
                          <a:srgbClr val="000099"/>
                        </a:solidFill>
                        <a:effectLst/>
                        <a:latin typeface="Times New Roman" pitchFamily="18" charset="0"/>
                        <a:ea typeface="黑体" pitchFamily="2" charset="-122"/>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300" u="none" strike="noStrike" cap="none" normalizeH="0" baseline="0" dirty="0" smtClean="0">
                          <a:ln>
                            <a:noFill/>
                          </a:ln>
                          <a:effectLst/>
                        </a:rPr>
                        <a:t>2012《</a:t>
                      </a:r>
                      <a:r>
                        <a:rPr kumimoji="0" lang="zh-CN" altLang="en-US" sz="1300" u="none" strike="noStrike" cap="none" normalizeH="0" baseline="0" dirty="0" smtClean="0">
                          <a:ln>
                            <a:noFill/>
                          </a:ln>
                          <a:effectLst/>
                        </a:rPr>
                        <a:t>先进过程控制及故障诊断理论与应用</a:t>
                      </a:r>
                      <a:r>
                        <a:rPr kumimoji="0" lang="en-US" altLang="zh-CN" sz="1300" u="none" strike="noStrike" cap="none" normalizeH="0" baseline="0" dirty="0" smtClean="0">
                          <a:ln>
                            <a:noFill/>
                          </a:ln>
                          <a:effectLst/>
                        </a:rPr>
                        <a:t>》</a:t>
                      </a:r>
                      <a:r>
                        <a:rPr kumimoji="0" lang="zh-CN" altLang="en-US" sz="1300" u="none" strike="noStrike" cap="none" normalizeH="0" baseline="0" dirty="0" smtClean="0">
                          <a:ln>
                            <a:noFill/>
                          </a:ln>
                          <a:effectLst/>
                        </a:rPr>
                        <a:t>国际研讨会</a:t>
                      </a:r>
                      <a:endParaRPr kumimoji="0" lang="zh-CN" altLang="en-US" sz="1300" b="0" i="0" u="none" strike="noStrike" cap="none" normalizeH="0" baseline="0" dirty="0" smtClean="0">
                        <a:ln>
                          <a:noFill/>
                        </a:ln>
                        <a:solidFill>
                          <a:srgbClr val="000099"/>
                        </a:solidFill>
                        <a:effectLst/>
                        <a:latin typeface="Times New Roman" pitchFamily="18" charset="0"/>
                        <a:ea typeface="黑体" pitchFamily="2" charset="-122"/>
                      </a:endParaRPr>
                    </a:p>
                  </a:txBody>
                  <a:tcPr marL="0" marR="0" marT="0" marB="0" anchor="ctr" horzOverflow="overflow"/>
                </a:tc>
              </a:tr>
              <a:tr h="9875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300" u="none" strike="noStrike" cap="none" normalizeH="0" baseline="0" smtClean="0">
                          <a:ln>
                            <a:noFill/>
                          </a:ln>
                          <a:effectLst/>
                        </a:rPr>
                        <a:t>7</a:t>
                      </a:r>
                      <a:endParaRPr kumimoji="0" lang="en-US" altLang="zh-CN" sz="1300" b="0" i="0" u="none" strike="noStrike" cap="none" normalizeH="0" baseline="0" smtClean="0">
                        <a:ln>
                          <a:noFill/>
                        </a:ln>
                        <a:solidFill>
                          <a:srgbClr val="000099"/>
                        </a:solidFill>
                        <a:effectLst/>
                        <a:latin typeface="Times New Roman" pitchFamily="18" charset="0"/>
                        <a:ea typeface="黑体" pitchFamily="2" charset="-122"/>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300" u="none" strike="noStrike" cap="none" normalizeH="0" baseline="0" dirty="0" smtClean="0">
                          <a:ln>
                            <a:noFill/>
                          </a:ln>
                          <a:effectLst/>
                        </a:rPr>
                        <a:t>2009</a:t>
                      </a:r>
                      <a:r>
                        <a:rPr kumimoji="0" lang="zh-CN" altLang="en-US" sz="1300" u="none" strike="noStrike" cap="none" normalizeH="0" baseline="0" dirty="0" smtClean="0">
                          <a:ln>
                            <a:noFill/>
                          </a:ln>
                          <a:effectLst/>
                        </a:rPr>
                        <a:t>年先进控制理论与技术国际会议</a:t>
                      </a:r>
                      <a:endParaRPr kumimoji="0" lang="zh-CN" altLang="en-US" sz="1300" b="0" i="0" u="none" strike="noStrike" cap="none" normalizeH="0" baseline="0" dirty="0" smtClean="0">
                        <a:ln>
                          <a:noFill/>
                        </a:ln>
                        <a:solidFill>
                          <a:srgbClr val="000099"/>
                        </a:solidFill>
                        <a:effectLst/>
                        <a:latin typeface="Times New Roman" pitchFamily="18" charset="0"/>
                        <a:ea typeface="黑体" pitchFamily="2" charset="-122"/>
                      </a:endParaRPr>
                    </a:p>
                  </a:txBody>
                  <a:tcPr marL="0" marR="0" marT="0" marB="0" anchor="ctr" horzOverflow="overflow"/>
                </a:tc>
              </a:tr>
              <a:tr h="9875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300" u="none" strike="noStrike" cap="none" normalizeH="0" baseline="0" dirty="0" smtClean="0">
                          <a:ln>
                            <a:noFill/>
                          </a:ln>
                          <a:effectLst/>
                        </a:rPr>
                        <a:t>国内</a:t>
                      </a:r>
                      <a:endParaRPr kumimoji="0" lang="zh-CN" altLang="en-US" sz="1300" b="0" i="0" u="none" strike="noStrike" cap="none" normalizeH="0" baseline="0" dirty="0" smtClean="0">
                        <a:ln>
                          <a:noFill/>
                        </a:ln>
                        <a:solidFill>
                          <a:srgbClr val="000099"/>
                        </a:solidFill>
                        <a:effectLst/>
                        <a:latin typeface="Times New Roman" pitchFamily="18" charset="0"/>
                        <a:ea typeface="黑体" pitchFamily="2" charset="-122"/>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300" u="none" strike="noStrike" cap="none" normalizeH="0" baseline="0" smtClean="0">
                          <a:ln>
                            <a:noFill/>
                          </a:ln>
                          <a:effectLst/>
                        </a:rPr>
                        <a:t>1</a:t>
                      </a:r>
                      <a:endParaRPr kumimoji="0" lang="en-US" altLang="zh-CN" sz="1300" b="0" i="0" u="none" strike="noStrike" cap="none" normalizeH="0" baseline="0" smtClean="0">
                        <a:ln>
                          <a:noFill/>
                        </a:ln>
                        <a:solidFill>
                          <a:srgbClr val="000099"/>
                        </a:solidFill>
                        <a:effectLst/>
                        <a:latin typeface="Times New Roman" pitchFamily="18" charset="0"/>
                        <a:ea typeface="黑体" pitchFamily="2" charset="-122"/>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300" u="none" strike="noStrike" cap="none" normalizeH="0" baseline="0" dirty="0" smtClean="0">
                          <a:ln>
                            <a:noFill/>
                          </a:ln>
                          <a:effectLst/>
                        </a:rPr>
                        <a:t>第</a:t>
                      </a:r>
                      <a:r>
                        <a:rPr kumimoji="0" lang="en-US" altLang="zh-CN" sz="1300" u="none" strike="noStrike" cap="none" normalizeH="0" baseline="0" dirty="0" smtClean="0">
                          <a:ln>
                            <a:noFill/>
                          </a:ln>
                          <a:effectLst/>
                        </a:rPr>
                        <a:t>200</a:t>
                      </a:r>
                      <a:r>
                        <a:rPr kumimoji="0" lang="zh-CN" altLang="en-US" sz="1300" u="none" strike="noStrike" cap="none" normalizeH="0" baseline="0" dirty="0" smtClean="0">
                          <a:ln>
                            <a:noFill/>
                          </a:ln>
                          <a:effectLst/>
                        </a:rPr>
                        <a:t>期东方科技论坛“智能系统与网络控制”</a:t>
                      </a:r>
                      <a:r>
                        <a:rPr kumimoji="0" lang="en-US" altLang="zh-CN" sz="1300" u="none" strike="noStrike" cap="none" normalizeH="0" baseline="0" dirty="0" smtClean="0">
                          <a:ln>
                            <a:noFill/>
                          </a:ln>
                          <a:effectLst/>
                        </a:rPr>
                        <a:t>(2012)</a:t>
                      </a:r>
                      <a:endParaRPr kumimoji="0" lang="zh-CN" altLang="en-US" sz="1300" b="0" i="0" u="none" strike="noStrike" cap="none" normalizeH="0" baseline="0" dirty="0" smtClean="0">
                        <a:ln>
                          <a:noFill/>
                        </a:ln>
                        <a:solidFill>
                          <a:srgbClr val="000099"/>
                        </a:solidFill>
                        <a:effectLst/>
                        <a:latin typeface="Times New Roman" pitchFamily="18" charset="0"/>
                        <a:ea typeface="黑体" pitchFamily="2" charset="-122"/>
                      </a:endParaRPr>
                    </a:p>
                  </a:txBody>
                  <a:tcPr marL="0" marR="0" marT="0" marB="0" anchor="ctr" horzOverflow="overflow"/>
                </a:tc>
              </a:tr>
              <a:tr h="9875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dirty="0" smtClean="0">
                        <a:ln>
                          <a:noFill/>
                        </a:ln>
                        <a:solidFill>
                          <a:srgbClr val="000099"/>
                        </a:solidFill>
                        <a:effectLst/>
                        <a:latin typeface="Times New Roman" pitchFamily="18" charset="0"/>
                        <a:ea typeface="黑体" pitchFamily="2" charset="-122"/>
                      </a:endParaRPr>
                    </a:p>
                  </a:txBody>
                  <a:tcPr anchor="ctr" horzOverflow="overflow">
                    <a:lnL w="28575"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lnTlToBr>
                      <a:noFill/>
                    </a:lnTlToBr>
                    <a:lnBlToTr>
                      <a:noFill/>
                    </a:lnBlToTr>
                    <a:solidFill>
                      <a:srgbClr val="E9ED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300" u="none" strike="noStrike" cap="none" normalizeH="0" baseline="0" dirty="0" smtClean="0">
                          <a:ln>
                            <a:noFill/>
                          </a:ln>
                          <a:effectLst/>
                        </a:rPr>
                        <a:t>2</a:t>
                      </a:r>
                      <a:endParaRPr kumimoji="0" lang="en-US" altLang="zh-CN" sz="1300" b="0" i="0" u="none" strike="noStrike" cap="none" normalizeH="0" baseline="0" dirty="0" smtClean="0">
                        <a:ln>
                          <a:noFill/>
                        </a:ln>
                        <a:solidFill>
                          <a:srgbClr val="000099"/>
                        </a:solidFill>
                        <a:effectLst/>
                        <a:latin typeface="Times New Roman" pitchFamily="18" charset="0"/>
                        <a:ea typeface="黑体" pitchFamily="2" charset="-122"/>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300" dirty="0" smtClean="0"/>
                        <a:t>2013</a:t>
                      </a:r>
                      <a:r>
                        <a:rPr lang="zh-CN" altLang="en-US" sz="1300" dirty="0" smtClean="0"/>
                        <a:t>上海市“物联网与智能系统”研究生学术论坛</a:t>
                      </a:r>
                      <a:endParaRPr lang="en-US" altLang="zh-CN" sz="1300" b="0" dirty="0" smtClean="0">
                        <a:solidFill>
                          <a:srgbClr val="C00000"/>
                        </a:solidFill>
                        <a:latin typeface="Times New Roman" pitchFamily="18" charset="0"/>
                        <a:ea typeface="黑体" pitchFamily="49" charset="-122"/>
                        <a:cs typeface="Times New Roman" pitchFamily="18" charset="0"/>
                      </a:endParaRPr>
                    </a:p>
                  </a:txBody>
                  <a:tcPr marL="0" marR="0" marT="0" marB="0" anchor="ctr" horzOverflow="overflow"/>
                </a:tc>
              </a:tr>
            </a:tbl>
          </a:graphicData>
        </a:graphic>
      </p:graphicFrame>
      <p:pic>
        <p:nvPicPr>
          <p:cNvPr id="15" name="Picture 5" descr="gjhy001"/>
          <p:cNvPicPr>
            <a:picLocks noChangeAspect="1" noChangeArrowheads="1"/>
          </p:cNvPicPr>
          <p:nvPr/>
        </p:nvPicPr>
        <p:blipFill>
          <a:blip r:embed="rId2" cstate="print"/>
          <a:srcRect/>
          <a:stretch>
            <a:fillRect/>
          </a:stretch>
        </p:blipFill>
        <p:spPr bwMode="auto">
          <a:xfrm>
            <a:off x="6378066" y="3830128"/>
            <a:ext cx="1359828" cy="953624"/>
          </a:xfrm>
          <a:prstGeom prst="rect">
            <a:avLst/>
          </a:prstGeom>
          <a:ln>
            <a:noFill/>
          </a:ln>
          <a:effectLst>
            <a:outerShdw blurRad="292100" dist="139700" dir="2700000" algn="tl" rotWithShape="0">
              <a:srgbClr val="333333">
                <a:alpha val="65000"/>
              </a:srgbClr>
            </a:outerShdw>
          </a:effectLst>
        </p:spPr>
      </p:pic>
      <p:pic>
        <p:nvPicPr>
          <p:cNvPr id="16" name="Picture 6" descr="xxxyxmz"/>
          <p:cNvPicPr>
            <a:picLocks noChangeAspect="1" noChangeArrowheads="1"/>
          </p:cNvPicPr>
          <p:nvPr/>
        </p:nvPicPr>
        <p:blipFill>
          <a:blip r:embed="rId3" cstate="print"/>
          <a:srcRect/>
          <a:stretch>
            <a:fillRect/>
          </a:stretch>
        </p:blipFill>
        <p:spPr bwMode="auto">
          <a:xfrm>
            <a:off x="7763774" y="3827368"/>
            <a:ext cx="1380226" cy="943746"/>
          </a:xfrm>
          <a:prstGeom prst="rect">
            <a:avLst/>
          </a:prstGeom>
          <a:ln>
            <a:noFill/>
          </a:ln>
          <a:effectLst>
            <a:outerShdw blurRad="292100" dist="139700" dir="2700000" algn="tl" rotWithShape="0">
              <a:srgbClr val="333333">
                <a:alpha val="65000"/>
              </a:srgbClr>
            </a:outerShdw>
          </a:effectLst>
        </p:spPr>
      </p:pic>
      <p:pic>
        <p:nvPicPr>
          <p:cNvPr id="17" name="Picture 10" descr="举办国际会议2"/>
          <p:cNvPicPr>
            <a:picLocks noChangeAspect="1" noChangeArrowheads="1"/>
          </p:cNvPicPr>
          <p:nvPr/>
        </p:nvPicPr>
        <p:blipFill>
          <a:blip r:embed="rId4" cstate="print"/>
          <a:srcRect/>
          <a:stretch>
            <a:fillRect/>
          </a:stretch>
        </p:blipFill>
        <p:spPr bwMode="auto">
          <a:xfrm>
            <a:off x="6369920" y="4847079"/>
            <a:ext cx="1374742" cy="951684"/>
          </a:xfrm>
          <a:prstGeom prst="rect">
            <a:avLst/>
          </a:prstGeom>
          <a:ln>
            <a:noFill/>
          </a:ln>
          <a:effectLst>
            <a:outerShdw blurRad="292100" dist="139700" dir="2700000" algn="tl" rotWithShape="0">
              <a:srgbClr val="333333">
                <a:alpha val="65000"/>
              </a:srgbClr>
            </a:outerShdw>
          </a:effectLst>
        </p:spPr>
      </p:pic>
      <p:pic>
        <p:nvPicPr>
          <p:cNvPr id="18" name="Picture 7" descr="dflt3"/>
          <p:cNvPicPr>
            <a:picLocks noChangeAspect="1" noChangeArrowheads="1"/>
          </p:cNvPicPr>
          <p:nvPr/>
        </p:nvPicPr>
        <p:blipFill>
          <a:blip r:embed="rId5" cstate="print"/>
          <a:srcRect/>
          <a:stretch>
            <a:fillRect/>
          </a:stretch>
        </p:blipFill>
        <p:spPr bwMode="auto">
          <a:xfrm>
            <a:off x="7746520" y="4840192"/>
            <a:ext cx="1397479" cy="944540"/>
          </a:xfrm>
          <a:prstGeom prst="rect">
            <a:avLst/>
          </a:prstGeom>
          <a:ln>
            <a:noFill/>
          </a:ln>
          <a:effectLst>
            <a:outerShdw blurRad="292100" dist="139700" dir="2700000" algn="tl" rotWithShape="0">
              <a:srgbClr val="333333">
                <a:alpha val="65000"/>
              </a:srgbClr>
            </a:outerShdw>
          </a:effectLst>
        </p:spPr>
      </p:pic>
      <p:pic>
        <p:nvPicPr>
          <p:cNvPr id="19" name="Picture 1" descr="F:\2013 物联网学术论坛\论坛照片\IMG_4216.JPG"/>
          <p:cNvPicPr>
            <a:picLocks noChangeAspect="1" noChangeArrowheads="1"/>
          </p:cNvPicPr>
          <p:nvPr/>
        </p:nvPicPr>
        <p:blipFill>
          <a:blip r:embed="rId6" cstate="print"/>
          <a:srcRect/>
          <a:stretch>
            <a:fillRect/>
          </a:stretch>
        </p:blipFill>
        <p:spPr bwMode="auto">
          <a:xfrm>
            <a:off x="7125679" y="5860685"/>
            <a:ext cx="1441443" cy="960804"/>
          </a:xfrm>
          <a:prstGeom prst="rect">
            <a:avLst/>
          </a:prstGeom>
          <a:ln>
            <a:noFill/>
          </a:ln>
          <a:effectLst>
            <a:outerShdw blurRad="292100" dist="139700" dir="2700000" algn="tl" rotWithShape="0">
              <a:srgbClr val="333333">
                <a:alpha val="65000"/>
              </a:srgbClr>
            </a:outerShdw>
          </a:effectLst>
        </p:spPr>
      </p:pic>
      <p:pic>
        <p:nvPicPr>
          <p:cNvPr id="20" name="Picture 5" descr="H:\Seagate Dashboard 2.0\DELL-PC\DELL\Backup\2844f4e4-4661-4fd6-a484-73e537693787\20140109_100849_DELL\F\2013 物联网学术论坛\给刘肖燕\终稿\2013物联网与智能系统-信息学院.jpg"/>
          <p:cNvPicPr>
            <a:picLocks noChangeAspect="1" noChangeArrowheads="1"/>
          </p:cNvPicPr>
          <p:nvPr/>
        </p:nvPicPr>
        <p:blipFill>
          <a:blip r:embed="rId7" cstate="print"/>
          <a:srcRect/>
          <a:stretch>
            <a:fillRect/>
          </a:stretch>
        </p:blipFill>
        <p:spPr bwMode="auto">
          <a:xfrm>
            <a:off x="7532720" y="5865298"/>
            <a:ext cx="950470" cy="432478"/>
          </a:xfrm>
          <a:prstGeom prst="rect">
            <a:avLst/>
          </a:prstGeom>
          <a:ln>
            <a:noFill/>
          </a:ln>
          <a:effectLst>
            <a:outerShdw blurRad="292100" dist="139700" dir="2700000" algn="tl" rotWithShape="0">
              <a:srgbClr val="333333">
                <a:alpha val="65000"/>
              </a:srgbClr>
            </a:outerShdw>
          </a:effectLst>
        </p:spPr>
      </p:pic>
      <p:sp>
        <p:nvSpPr>
          <p:cNvPr id="21" name="矩形 20"/>
          <p:cNvSpPr/>
          <p:nvPr/>
        </p:nvSpPr>
        <p:spPr>
          <a:xfrm>
            <a:off x="4770688" y="6550223"/>
            <a:ext cx="4373312" cy="307777"/>
          </a:xfrm>
          <a:prstGeom prst="rect">
            <a:avLst/>
          </a:prstGeom>
          <a:effectLst>
            <a:glow rad="101600">
              <a:schemeClr val="accent3">
                <a:satMod val="175000"/>
                <a:alpha val="40000"/>
              </a:schemeClr>
            </a:glow>
          </a:effectLst>
        </p:spPr>
        <p:txBody>
          <a:bodyPr wrap="none">
            <a:spAutoFit/>
          </a:bodyPr>
          <a:lstStyle/>
          <a:p>
            <a:pPr algn="r"/>
            <a:r>
              <a:rPr lang="zh-CN" altLang="en-US" sz="1400" b="1" dirty="0" smtClean="0">
                <a:blipFill>
                  <a:blip r:embed="rId8"/>
                  <a:tile tx="0" ty="0" sx="100000" sy="100000" flip="none" algn="tl"/>
                </a:blipFill>
              </a:rPr>
              <a:t>东华大学研究生招生网址：</a:t>
            </a:r>
            <a:r>
              <a:rPr lang="en-US" altLang="zh-CN" sz="1400" b="1" dirty="0" smtClean="0">
                <a:blipFill>
                  <a:blip r:embed="rId8"/>
                  <a:tile tx="0" ty="0" sx="100000" sy="100000" flip="none" algn="tl"/>
                </a:blipFill>
              </a:rPr>
              <a:t> http://yjszs.dhu.edu.cn/</a:t>
            </a:r>
            <a:endParaRPr lang="zh-CN" altLang="en-US" sz="1400" b="1" dirty="0">
              <a:blipFill>
                <a:blip r:embed="rId8"/>
                <a:tile tx="0" ty="0" sx="100000" sy="100000" flip="none" algn="tl"/>
              </a:blip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4" name="Rectangle 2"/>
          <p:cNvSpPr>
            <a:spLocks noGrp="1" noChangeArrowheads="1"/>
          </p:cNvSpPr>
          <p:nvPr>
            <p:ph type="title" idx="4294967295"/>
          </p:nvPr>
        </p:nvSpPr>
        <p:spPr bwMode="auto">
          <a:xfrm>
            <a:off x="1748066" y="588053"/>
            <a:ext cx="5659438" cy="7794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altLang="zh-CN" sz="4000" b="1" dirty="0" smtClean="0">
                <a:solidFill>
                  <a:schemeClr val="tx1"/>
                </a:solidFill>
                <a:latin typeface="Times New Roman" pitchFamily="18" charset="0"/>
                <a:ea typeface="黑体" pitchFamily="2" charset="-122"/>
              </a:rPr>
              <a:t>5. </a:t>
            </a:r>
            <a:r>
              <a:rPr lang="zh-CN" altLang="en-US" sz="4000" b="1" dirty="0" smtClean="0">
                <a:solidFill>
                  <a:schemeClr val="tx1"/>
                </a:solidFill>
                <a:latin typeface="Times New Roman" pitchFamily="18" charset="0"/>
                <a:ea typeface="黑体" pitchFamily="2" charset="-122"/>
              </a:rPr>
              <a:t>国际</a:t>
            </a:r>
            <a:r>
              <a:rPr lang="zh-CN" altLang="en-US" sz="4000" b="1" dirty="0">
                <a:solidFill>
                  <a:schemeClr val="tx1"/>
                </a:solidFill>
                <a:latin typeface="Times New Roman" pitchFamily="18" charset="0"/>
                <a:ea typeface="黑体" pitchFamily="2" charset="-122"/>
              </a:rPr>
              <a:t>合作</a:t>
            </a:r>
          </a:p>
        </p:txBody>
      </p:sp>
      <p:sp>
        <p:nvSpPr>
          <p:cNvPr id="1206275" name="Rectangle 3"/>
          <p:cNvSpPr>
            <a:spLocks noChangeArrowheads="1"/>
          </p:cNvSpPr>
          <p:nvPr/>
        </p:nvSpPr>
        <p:spPr bwMode="auto">
          <a:xfrm>
            <a:off x="261205" y="1634437"/>
            <a:ext cx="8712674" cy="4798261"/>
          </a:xfrm>
          <a:prstGeom prst="rect">
            <a:avLst/>
          </a:prstGeom>
          <a:noFill/>
          <a:ln w="9525">
            <a:noFill/>
            <a:miter lim="800000"/>
            <a:headEnd/>
            <a:tailEnd/>
          </a:ln>
          <a:effectLst/>
        </p:spPr>
        <p:txBody>
          <a:bodyPr>
            <a:flatTx/>
          </a:bodyPr>
          <a:lstStyle/>
          <a:p>
            <a:pPr marL="342900" indent="-342900">
              <a:buClr>
                <a:srgbClr val="000099"/>
              </a:buClr>
              <a:buFont typeface="Wingdings" pitchFamily="2" charset="2"/>
              <a:buChar char="l"/>
            </a:pPr>
            <a:r>
              <a:rPr lang="zh-CN" altLang="en-US" sz="1800" b="1" dirty="0">
                <a:solidFill>
                  <a:srgbClr val="000099"/>
                </a:solidFill>
                <a:latin typeface="Times New Roman" pitchFamily="18" charset="0"/>
                <a:ea typeface="黑体" pitchFamily="2" charset="-122"/>
              </a:rPr>
              <a:t>合作高校：</a:t>
            </a:r>
          </a:p>
          <a:p>
            <a:pPr marL="342900" indent="-342900">
              <a:buClr>
                <a:srgbClr val="000099"/>
              </a:buClr>
              <a:buFont typeface="Wingdings" pitchFamily="2" charset="2"/>
              <a:buChar char="ü"/>
            </a:pPr>
            <a:r>
              <a:rPr lang="zh-CN" altLang="en-US" sz="1800" b="1" dirty="0">
                <a:solidFill>
                  <a:srgbClr val="000099"/>
                </a:solidFill>
                <a:latin typeface="Times New Roman" pitchFamily="18" charset="0"/>
                <a:ea typeface="黑体" pitchFamily="2" charset="-122"/>
              </a:rPr>
              <a:t>美     国    哈佛大学、密西根大学、南加州大学、</a:t>
            </a:r>
            <a:r>
              <a:rPr lang="zh-CN" altLang="zh-CN" sz="1800" b="1" dirty="0">
                <a:solidFill>
                  <a:srgbClr val="000099"/>
                </a:solidFill>
                <a:latin typeface="Times New Roman" pitchFamily="18" charset="0"/>
                <a:ea typeface="黑体" pitchFamily="2" charset="-122"/>
              </a:rPr>
              <a:t>美国加州</a:t>
            </a:r>
            <a:r>
              <a:rPr lang="zh-CN" altLang="zh-CN" sz="1800" b="1" dirty="0" smtClean="0">
                <a:solidFill>
                  <a:srgbClr val="000099"/>
                </a:solidFill>
                <a:latin typeface="Times New Roman" pitchFamily="18" charset="0"/>
                <a:ea typeface="黑体" pitchFamily="2" charset="-122"/>
              </a:rPr>
              <a:t>大</a:t>
            </a:r>
            <a:endParaRPr lang="en-US" altLang="zh-CN" sz="1800" b="1" dirty="0" smtClean="0">
              <a:solidFill>
                <a:srgbClr val="000099"/>
              </a:solidFill>
              <a:latin typeface="Times New Roman" pitchFamily="18" charset="0"/>
              <a:ea typeface="黑体" pitchFamily="2" charset="-122"/>
            </a:endParaRPr>
          </a:p>
          <a:p>
            <a:pPr>
              <a:buClr>
                <a:srgbClr val="000099"/>
              </a:buClr>
            </a:pPr>
            <a:r>
              <a:rPr lang="en-US" altLang="zh-CN" sz="1800" b="1" dirty="0" smtClean="0">
                <a:solidFill>
                  <a:srgbClr val="000099"/>
                </a:solidFill>
                <a:latin typeface="Times New Roman" pitchFamily="18" charset="0"/>
                <a:ea typeface="黑体" pitchFamily="2" charset="-122"/>
              </a:rPr>
              <a:t>                      </a:t>
            </a:r>
            <a:r>
              <a:rPr lang="zh-CN" altLang="zh-CN" sz="1800" b="1" dirty="0" smtClean="0">
                <a:solidFill>
                  <a:srgbClr val="000099"/>
                </a:solidFill>
                <a:latin typeface="Times New Roman" pitchFamily="18" charset="0"/>
                <a:ea typeface="黑体" pitchFamily="2" charset="-122"/>
              </a:rPr>
              <a:t>学</a:t>
            </a:r>
            <a:r>
              <a:rPr lang="zh-CN" altLang="zh-CN" sz="1800" b="1" dirty="0">
                <a:solidFill>
                  <a:srgbClr val="000099"/>
                </a:solidFill>
                <a:latin typeface="Times New Roman" pitchFamily="18" charset="0"/>
                <a:ea typeface="黑体" pitchFamily="2" charset="-122"/>
              </a:rPr>
              <a:t>河滨分校</a:t>
            </a:r>
            <a:r>
              <a:rPr lang="zh-CN" altLang="en-US" sz="1800" b="1" dirty="0">
                <a:solidFill>
                  <a:srgbClr val="000099"/>
                </a:solidFill>
                <a:latin typeface="Times New Roman" pitchFamily="18" charset="0"/>
                <a:ea typeface="黑体" pitchFamily="2" charset="-122"/>
              </a:rPr>
              <a:t>、马里兰大学</a:t>
            </a:r>
            <a:r>
              <a:rPr lang="zh-CN" altLang="en-US" sz="1800" b="1" dirty="0" smtClean="0">
                <a:solidFill>
                  <a:srgbClr val="000099"/>
                </a:solidFill>
                <a:latin typeface="Times New Roman" pitchFamily="18" charset="0"/>
                <a:ea typeface="黑体" pitchFamily="2" charset="-122"/>
              </a:rPr>
              <a:t>、路依丝安娜</a:t>
            </a:r>
            <a:r>
              <a:rPr lang="zh-CN" altLang="en-US" sz="1800" b="1" dirty="0">
                <a:solidFill>
                  <a:srgbClr val="000099"/>
                </a:solidFill>
                <a:latin typeface="Times New Roman" pitchFamily="18" charset="0"/>
                <a:ea typeface="黑体" pitchFamily="2" charset="-122"/>
              </a:rPr>
              <a:t>州立大学</a:t>
            </a:r>
            <a:r>
              <a:rPr lang="zh-CN" altLang="en-US" sz="1800" b="1" dirty="0" smtClean="0">
                <a:solidFill>
                  <a:srgbClr val="000099"/>
                </a:solidFill>
                <a:latin typeface="Times New Roman" pitchFamily="18" charset="0"/>
                <a:ea typeface="黑体" pitchFamily="2" charset="-122"/>
              </a:rPr>
              <a:t>、</a:t>
            </a:r>
            <a:endParaRPr lang="en-US" altLang="zh-CN" sz="1800" b="1" dirty="0" smtClean="0">
              <a:solidFill>
                <a:srgbClr val="000099"/>
              </a:solidFill>
              <a:latin typeface="Times New Roman" pitchFamily="18" charset="0"/>
              <a:ea typeface="黑体" pitchFamily="2" charset="-122"/>
            </a:endParaRPr>
          </a:p>
          <a:p>
            <a:pPr>
              <a:buClr>
                <a:srgbClr val="000099"/>
              </a:buClr>
            </a:pPr>
            <a:r>
              <a:rPr lang="en-US" altLang="zh-CN" sz="1800" b="1" dirty="0">
                <a:solidFill>
                  <a:srgbClr val="000099"/>
                </a:solidFill>
                <a:latin typeface="Times New Roman" pitchFamily="18" charset="0"/>
                <a:ea typeface="黑体" pitchFamily="2" charset="-122"/>
              </a:rPr>
              <a:t> </a:t>
            </a:r>
            <a:r>
              <a:rPr lang="en-US" altLang="zh-CN" sz="1800" b="1" dirty="0" smtClean="0">
                <a:solidFill>
                  <a:srgbClr val="000099"/>
                </a:solidFill>
                <a:latin typeface="Times New Roman" pitchFamily="18" charset="0"/>
                <a:ea typeface="黑体" pitchFamily="2" charset="-122"/>
              </a:rPr>
              <a:t>                     </a:t>
            </a:r>
            <a:r>
              <a:rPr lang="zh-CN" altLang="en-US" sz="1800" b="1" dirty="0" smtClean="0">
                <a:solidFill>
                  <a:srgbClr val="000099"/>
                </a:solidFill>
                <a:latin typeface="Times New Roman" pitchFamily="18" charset="0"/>
                <a:ea typeface="黑体" pitchFamily="2" charset="-122"/>
              </a:rPr>
              <a:t>德克萨斯</a:t>
            </a:r>
            <a:r>
              <a:rPr lang="zh-CN" altLang="en-US" sz="1800" b="1" dirty="0">
                <a:solidFill>
                  <a:srgbClr val="000099"/>
                </a:solidFill>
                <a:latin typeface="Times New Roman" pitchFamily="18" charset="0"/>
                <a:ea typeface="黑体" pitchFamily="2" charset="-122"/>
              </a:rPr>
              <a:t>大学、威恩州立大学</a:t>
            </a:r>
          </a:p>
          <a:p>
            <a:pPr marL="342900" indent="-342900">
              <a:buClr>
                <a:srgbClr val="000099"/>
              </a:buClr>
              <a:buFont typeface="Wingdings" pitchFamily="2" charset="2"/>
              <a:buChar char="ü"/>
            </a:pPr>
            <a:r>
              <a:rPr lang="zh-CN" altLang="en-US" sz="1800" b="1" dirty="0">
                <a:solidFill>
                  <a:srgbClr val="000099"/>
                </a:solidFill>
                <a:latin typeface="Times New Roman" pitchFamily="18" charset="0"/>
                <a:ea typeface="黑体" pitchFamily="2" charset="-122"/>
              </a:rPr>
              <a:t>加 拿 大    阿尔波塔大学</a:t>
            </a:r>
          </a:p>
          <a:p>
            <a:pPr marL="342900" indent="-342900">
              <a:buClr>
                <a:srgbClr val="000099"/>
              </a:buClr>
              <a:buFont typeface="Wingdings" pitchFamily="2" charset="2"/>
              <a:buChar char="ü"/>
            </a:pPr>
            <a:r>
              <a:rPr lang="zh-CN" altLang="en-US" sz="1800" b="1" dirty="0">
                <a:solidFill>
                  <a:srgbClr val="000099"/>
                </a:solidFill>
                <a:latin typeface="Times New Roman" pitchFamily="18" charset="0"/>
                <a:ea typeface="黑体" pitchFamily="2" charset="-122"/>
              </a:rPr>
              <a:t>英     国     布鲁奈尔大学、萨里大学</a:t>
            </a:r>
            <a:r>
              <a:rPr lang="zh-CN" altLang="en-US" sz="1800" b="1" dirty="0" smtClean="0">
                <a:solidFill>
                  <a:srgbClr val="000099"/>
                </a:solidFill>
                <a:latin typeface="Times New Roman" pitchFamily="18" charset="0"/>
                <a:ea typeface="黑体" pitchFamily="2" charset="-122"/>
              </a:rPr>
              <a:t>、格拉斯哥</a:t>
            </a:r>
            <a:r>
              <a:rPr lang="zh-CN" altLang="en-US" sz="1800" b="1" dirty="0">
                <a:solidFill>
                  <a:srgbClr val="000099"/>
                </a:solidFill>
                <a:latin typeface="Times New Roman" pitchFamily="18" charset="0"/>
                <a:ea typeface="黑体" pitchFamily="2" charset="-122"/>
              </a:rPr>
              <a:t>大学</a:t>
            </a:r>
          </a:p>
          <a:p>
            <a:pPr marL="342900" indent="-342900">
              <a:buClr>
                <a:srgbClr val="000099"/>
              </a:buClr>
              <a:buFont typeface="Wingdings" pitchFamily="2" charset="2"/>
              <a:buChar char="ü"/>
            </a:pPr>
            <a:r>
              <a:rPr lang="zh-CN" altLang="en-US" sz="1800" b="1" dirty="0">
                <a:solidFill>
                  <a:srgbClr val="000099"/>
                </a:solidFill>
                <a:latin typeface="Times New Roman" pitchFamily="18" charset="0"/>
                <a:ea typeface="黑体" pitchFamily="2" charset="-122"/>
              </a:rPr>
              <a:t>法     国     里尔大学、鲁贝高等纺织工程学院</a:t>
            </a:r>
          </a:p>
          <a:p>
            <a:pPr marL="342900" indent="-342900">
              <a:buClr>
                <a:srgbClr val="000099"/>
              </a:buClr>
              <a:buFont typeface="Wingdings" pitchFamily="2" charset="2"/>
              <a:buChar char="ü"/>
            </a:pPr>
            <a:r>
              <a:rPr lang="zh-CN" altLang="en-US" sz="1800" b="1" dirty="0">
                <a:solidFill>
                  <a:srgbClr val="000099"/>
                </a:solidFill>
                <a:latin typeface="Times New Roman" pitchFamily="18" charset="0"/>
                <a:ea typeface="黑体" pitchFamily="2" charset="-122"/>
              </a:rPr>
              <a:t>比 利 时    根特大学、哈舍大学</a:t>
            </a:r>
          </a:p>
          <a:p>
            <a:pPr marL="342900" indent="-342900">
              <a:buClr>
                <a:srgbClr val="000099"/>
              </a:buClr>
              <a:buFont typeface="Wingdings" pitchFamily="2" charset="2"/>
              <a:buChar char="ü"/>
            </a:pPr>
            <a:r>
              <a:rPr lang="zh-CN" altLang="en-US" sz="1800" b="1" dirty="0">
                <a:solidFill>
                  <a:srgbClr val="000099"/>
                </a:solidFill>
                <a:latin typeface="Times New Roman" pitchFamily="18" charset="0"/>
                <a:ea typeface="黑体" pitchFamily="2" charset="-122"/>
              </a:rPr>
              <a:t>日     本     东京大学、名古屋大学</a:t>
            </a:r>
          </a:p>
          <a:p>
            <a:pPr marL="342900" indent="-342900">
              <a:buClr>
                <a:srgbClr val="000099"/>
              </a:buClr>
              <a:buFont typeface="Wingdings" pitchFamily="2" charset="2"/>
              <a:buChar char="ü"/>
            </a:pPr>
            <a:r>
              <a:rPr lang="zh-CN" altLang="en-US" sz="1800" b="1" dirty="0">
                <a:solidFill>
                  <a:srgbClr val="000099"/>
                </a:solidFill>
                <a:latin typeface="Times New Roman" pitchFamily="18" charset="0"/>
                <a:ea typeface="黑体" pitchFamily="2" charset="-122"/>
              </a:rPr>
              <a:t>澳大利亚  悉尼科技大学</a:t>
            </a:r>
          </a:p>
          <a:p>
            <a:pPr marL="342900" indent="-342900">
              <a:buClr>
                <a:srgbClr val="000099"/>
              </a:buClr>
              <a:buFont typeface="Wingdings" pitchFamily="2" charset="2"/>
              <a:buChar char="ü"/>
            </a:pPr>
            <a:r>
              <a:rPr lang="zh-CN" altLang="en-US" sz="1800" b="1" dirty="0">
                <a:solidFill>
                  <a:srgbClr val="000099"/>
                </a:solidFill>
                <a:latin typeface="Times New Roman" pitchFamily="18" charset="0"/>
                <a:ea typeface="黑体" pitchFamily="2" charset="-122"/>
              </a:rPr>
              <a:t>香     港     香港理工大学、香港科技大学、香港城市大学</a:t>
            </a:r>
          </a:p>
          <a:p>
            <a:pPr marL="342900" indent="-342900">
              <a:buClr>
                <a:srgbClr val="000099"/>
              </a:buClr>
              <a:buFont typeface="Wingdings" pitchFamily="2" charset="2"/>
              <a:buChar char="l"/>
            </a:pPr>
            <a:r>
              <a:rPr lang="zh-CN" altLang="en-US" sz="1800" b="1" dirty="0">
                <a:solidFill>
                  <a:srgbClr val="000099"/>
                </a:solidFill>
                <a:latin typeface="Times New Roman" pitchFamily="18" charset="0"/>
                <a:ea typeface="黑体" pitchFamily="2" charset="-122"/>
              </a:rPr>
              <a:t>合作公司：</a:t>
            </a:r>
          </a:p>
          <a:p>
            <a:pPr marL="342900" indent="-342900">
              <a:buClr>
                <a:srgbClr val="000099"/>
              </a:buClr>
              <a:buFont typeface="Wingdings" pitchFamily="2" charset="2"/>
              <a:buChar char="ü"/>
            </a:pPr>
            <a:r>
              <a:rPr lang="zh-CN" altLang="en-US" sz="1800" b="1" dirty="0">
                <a:solidFill>
                  <a:srgbClr val="000099"/>
                </a:solidFill>
                <a:latin typeface="Times New Roman" pitchFamily="18" charset="0"/>
                <a:ea typeface="黑体" pitchFamily="2" charset="-122"/>
              </a:rPr>
              <a:t>奥地利</a:t>
            </a:r>
            <a:r>
              <a:rPr lang="en-US" altLang="zh-CN" sz="1800" b="1" dirty="0">
                <a:solidFill>
                  <a:srgbClr val="000099"/>
                </a:solidFill>
                <a:latin typeface="Times New Roman" pitchFamily="18" charset="0"/>
                <a:ea typeface="黑体" pitchFamily="2" charset="-122"/>
              </a:rPr>
              <a:t>B&amp;R</a:t>
            </a:r>
            <a:r>
              <a:rPr lang="zh-CN" altLang="en-US" sz="1800" b="1" dirty="0">
                <a:solidFill>
                  <a:srgbClr val="000099"/>
                </a:solidFill>
                <a:latin typeface="Times New Roman" pitchFamily="18" charset="0"/>
                <a:ea typeface="黑体" pitchFamily="2" charset="-122"/>
              </a:rPr>
              <a:t>公司、日本</a:t>
            </a:r>
            <a:r>
              <a:rPr lang="en-US" altLang="zh-CN" sz="1800" b="1" dirty="0">
                <a:solidFill>
                  <a:srgbClr val="000099"/>
                </a:solidFill>
                <a:latin typeface="Times New Roman" pitchFamily="18" charset="0"/>
                <a:ea typeface="黑体" pitchFamily="2" charset="-122"/>
              </a:rPr>
              <a:t>National</a:t>
            </a:r>
            <a:r>
              <a:rPr lang="zh-CN" altLang="en-US" sz="1800" b="1" dirty="0">
                <a:solidFill>
                  <a:srgbClr val="000099"/>
                </a:solidFill>
                <a:latin typeface="Times New Roman" pitchFamily="18" charset="0"/>
                <a:ea typeface="黑体" pitchFamily="2" charset="-122"/>
              </a:rPr>
              <a:t>公司、日本</a:t>
            </a:r>
            <a:r>
              <a:rPr lang="en-US" altLang="zh-CN" sz="1800" b="1" dirty="0">
                <a:solidFill>
                  <a:srgbClr val="000099"/>
                </a:solidFill>
                <a:latin typeface="Times New Roman" pitchFamily="18" charset="0"/>
                <a:ea typeface="黑体" pitchFamily="2" charset="-122"/>
              </a:rPr>
              <a:t>Nitta</a:t>
            </a:r>
            <a:r>
              <a:rPr lang="zh-CN" altLang="en-US" sz="1800" b="1" dirty="0">
                <a:solidFill>
                  <a:srgbClr val="000099"/>
                </a:solidFill>
                <a:latin typeface="Times New Roman" pitchFamily="18" charset="0"/>
                <a:ea typeface="黑体" pitchFamily="2" charset="-122"/>
              </a:rPr>
              <a:t>公司、 比利时核科学研究中心、</a:t>
            </a:r>
            <a:r>
              <a:rPr lang="zh-CN" altLang="en-US" sz="1800" b="1" dirty="0" smtClean="0">
                <a:solidFill>
                  <a:srgbClr val="000099"/>
                </a:solidFill>
                <a:latin typeface="Times New Roman" pitchFamily="18" charset="0"/>
                <a:ea typeface="黑体" pitchFamily="2" charset="-122"/>
              </a:rPr>
              <a:t>法国施耐德电气公司</a:t>
            </a:r>
            <a:r>
              <a:rPr lang="zh-CN" altLang="en-US" sz="1800" b="1" dirty="0">
                <a:solidFill>
                  <a:srgbClr val="000099"/>
                </a:solidFill>
                <a:latin typeface="Times New Roman" pitchFamily="18" charset="0"/>
                <a:ea typeface="黑体" pitchFamily="2" charset="-122"/>
              </a:rPr>
              <a:t>等</a:t>
            </a:r>
          </a:p>
        </p:txBody>
      </p:sp>
      <p:sp>
        <p:nvSpPr>
          <p:cNvPr id="4" name="矩形 3"/>
          <p:cNvSpPr/>
          <p:nvPr/>
        </p:nvSpPr>
        <p:spPr>
          <a:xfrm>
            <a:off x="4770688" y="6550223"/>
            <a:ext cx="4373312" cy="307777"/>
          </a:xfrm>
          <a:prstGeom prst="rect">
            <a:avLst/>
          </a:prstGeom>
          <a:effectLst>
            <a:glow rad="101600">
              <a:schemeClr val="accent3">
                <a:satMod val="175000"/>
                <a:alpha val="40000"/>
              </a:schemeClr>
            </a:glow>
          </a:effectLst>
        </p:spPr>
        <p:txBody>
          <a:bodyPr wrap="none">
            <a:spAutoFit/>
          </a:bodyPr>
          <a:lstStyle/>
          <a:p>
            <a:pPr algn="r"/>
            <a:r>
              <a:rPr lang="zh-CN" altLang="en-US" sz="1400" b="1" dirty="0" smtClean="0">
                <a:blipFill>
                  <a:blip r:embed="rId2"/>
                  <a:tile tx="0" ty="0" sx="100000" sy="100000" flip="none" algn="tl"/>
                </a:blipFill>
              </a:rPr>
              <a:t>东华大学研究生招生网址：</a:t>
            </a:r>
            <a:r>
              <a:rPr lang="en-US" altLang="zh-CN" sz="1400" b="1" dirty="0" smtClean="0">
                <a:blipFill>
                  <a:blip r:embed="rId2"/>
                  <a:tile tx="0" ty="0" sx="100000" sy="100000" flip="none" algn="tl"/>
                </a:blipFill>
              </a:rPr>
              <a:t> http://yjszs.dhu.edu.cn/</a:t>
            </a:r>
            <a:endParaRPr lang="zh-CN" altLang="en-US" sz="1400" b="1" dirty="0">
              <a:blipFill>
                <a:blip r:embed="rId2"/>
                <a:tile tx="0" ty="0" sx="100000" sy="100000" flip="none" algn="tl"/>
              </a:blip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9" name="Rectangle 3"/>
          <p:cNvSpPr>
            <a:spLocks noChangeArrowheads="1"/>
          </p:cNvSpPr>
          <p:nvPr/>
        </p:nvSpPr>
        <p:spPr bwMode="auto">
          <a:xfrm>
            <a:off x="4460875" y="407988"/>
            <a:ext cx="222250" cy="274637"/>
          </a:xfrm>
          <a:prstGeom prst="rect">
            <a:avLst/>
          </a:prstGeom>
          <a:noFill/>
          <a:ln w="12700">
            <a:noFill/>
            <a:miter lim="800000"/>
            <a:headEnd/>
            <a:tailEnd/>
          </a:ln>
          <a:effectLst/>
        </p:spPr>
        <p:txBody>
          <a:bodyPr wrap="none" anchor="ctr">
            <a:spAutoFit/>
          </a:bodyPr>
          <a:lstStyle/>
          <a:p>
            <a:pPr algn="ctr"/>
            <a:r>
              <a:rPr kumimoji="1" lang="en-US" altLang="zh-CN" sz="1200">
                <a:latin typeface="Times New Roman" pitchFamily="18" charset="0"/>
                <a:ea typeface="黑体" pitchFamily="2" charset="-122"/>
                <a:cs typeface="Times New Roman" pitchFamily="18" charset="0"/>
              </a:rPr>
              <a:t> </a:t>
            </a:r>
            <a:endParaRPr kumimoji="1" lang="en-US" altLang="zh-CN" sz="2400">
              <a:latin typeface="Times New Roman" pitchFamily="18" charset="0"/>
              <a:ea typeface="黑体" pitchFamily="2" charset="-122"/>
              <a:cs typeface="Times New Roman" pitchFamily="18" charset="0"/>
            </a:endParaRPr>
          </a:p>
        </p:txBody>
      </p:sp>
      <p:sp>
        <p:nvSpPr>
          <p:cNvPr id="17" name="标题 7"/>
          <p:cNvSpPr txBox="1">
            <a:spLocks/>
          </p:cNvSpPr>
          <p:nvPr/>
        </p:nvSpPr>
        <p:spPr bwMode="auto">
          <a:xfrm>
            <a:off x="590550" y="578756"/>
            <a:ext cx="7924800" cy="756557"/>
          </a:xfrm>
          <a:prstGeom prst="rect">
            <a:avLst/>
          </a:prstGeom>
          <a:noFill/>
          <a:ln>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4000" b="1" i="0" u="none" strike="noStrike" kern="0" cap="none" spc="0" normalizeH="0" baseline="0" noProof="0" dirty="0" smtClean="0">
                <a:ln>
                  <a:noFill/>
                </a:ln>
                <a:effectLst/>
                <a:uLnTx/>
                <a:uFillTx/>
                <a:latin typeface="Times New Roman" pitchFamily="18" charset="0"/>
                <a:ea typeface="黑体" pitchFamily="2" charset="-122"/>
                <a:cs typeface="Times New Roman" pitchFamily="18" charset="0"/>
              </a:rPr>
              <a:t>6. </a:t>
            </a:r>
            <a:r>
              <a:rPr kumimoji="1" lang="zh-CN" altLang="en-US" sz="4000" b="1" i="0" u="none" strike="noStrike" kern="0" cap="none" spc="0" normalizeH="0" baseline="0" noProof="0" dirty="0" smtClean="0">
                <a:ln>
                  <a:noFill/>
                </a:ln>
                <a:effectLst/>
                <a:uLnTx/>
                <a:uFillTx/>
                <a:latin typeface="Times New Roman" pitchFamily="18" charset="0"/>
                <a:ea typeface="黑体" pitchFamily="2" charset="-122"/>
                <a:cs typeface="Times New Roman" pitchFamily="18" charset="0"/>
              </a:rPr>
              <a:t>人才培养</a:t>
            </a:r>
          </a:p>
        </p:txBody>
      </p:sp>
      <p:sp>
        <p:nvSpPr>
          <p:cNvPr id="11" name="Rectangle 2"/>
          <p:cNvSpPr>
            <a:spLocks noChangeArrowheads="1"/>
          </p:cNvSpPr>
          <p:nvPr/>
        </p:nvSpPr>
        <p:spPr bwMode="auto">
          <a:xfrm>
            <a:off x="214282" y="1405530"/>
            <a:ext cx="6167438" cy="369332"/>
          </a:xfrm>
          <a:prstGeom prst="rect">
            <a:avLst/>
          </a:prstGeom>
          <a:noFill/>
          <a:ln w="12700">
            <a:noFill/>
            <a:miter lim="800000"/>
            <a:headEnd/>
            <a:tailEnd/>
          </a:ln>
        </p:spPr>
        <p:txBody>
          <a:bodyPr>
            <a:spAutoFit/>
          </a:bodyPr>
          <a:lstStyle/>
          <a:p>
            <a:pPr marL="354013" indent="-354013">
              <a:buClr>
                <a:srgbClr val="E80000"/>
              </a:buClr>
              <a:buFont typeface="Wingdings" pitchFamily="2" charset="2"/>
              <a:buChar char="p"/>
            </a:pPr>
            <a:r>
              <a:rPr kumimoji="1" lang="en-US" altLang="zh-CN" b="1" dirty="0">
                <a:solidFill>
                  <a:srgbClr val="CC0000"/>
                </a:solidFill>
                <a:latin typeface="黑体" pitchFamily="2" charset="-122"/>
                <a:ea typeface="黑体" pitchFamily="2" charset="-122"/>
                <a:cs typeface="Times New Roman" pitchFamily="18" charset="0"/>
              </a:rPr>
              <a:t> </a:t>
            </a:r>
            <a:r>
              <a:rPr kumimoji="1" lang="zh-CN" altLang="en-US" b="1" dirty="0" smtClean="0">
                <a:solidFill>
                  <a:srgbClr val="CC0000"/>
                </a:solidFill>
                <a:latin typeface="黑体" pitchFamily="2" charset="-122"/>
                <a:ea typeface="黑体" pitchFamily="2" charset="-122"/>
                <a:cs typeface="Times New Roman" pitchFamily="18" charset="0"/>
              </a:rPr>
              <a:t>研究生培养</a:t>
            </a:r>
            <a:endParaRPr kumimoji="1" lang="zh-CN" altLang="en-US" b="1" dirty="0">
              <a:solidFill>
                <a:srgbClr val="CC0000"/>
              </a:solidFill>
              <a:latin typeface="黑体" pitchFamily="2" charset="-122"/>
              <a:ea typeface="黑体" pitchFamily="2" charset="-122"/>
              <a:cs typeface="Times New Roman" pitchFamily="18" charset="0"/>
            </a:endParaRPr>
          </a:p>
        </p:txBody>
      </p:sp>
      <p:sp>
        <p:nvSpPr>
          <p:cNvPr id="12" name="Text Box 3"/>
          <p:cNvSpPr txBox="1">
            <a:spLocks noChangeArrowheads="1"/>
          </p:cNvSpPr>
          <p:nvPr/>
        </p:nvSpPr>
        <p:spPr bwMode="auto">
          <a:xfrm>
            <a:off x="142844" y="1762720"/>
            <a:ext cx="8504238" cy="2236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355600" indent="-35560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10000"/>
              </a:lnSpc>
              <a:buFont typeface="Wingdings" pitchFamily="2" charset="2"/>
              <a:buChar char="ü"/>
            </a:pPr>
            <a:r>
              <a:rPr lang="zh-CN" altLang="zh-CN" sz="1600" b="1" dirty="0" smtClean="0">
                <a:solidFill>
                  <a:srgbClr val="C00000"/>
                </a:solidFill>
                <a:latin typeface="Times New Roman" pitchFamily="18" charset="0"/>
                <a:ea typeface="黑体" pitchFamily="49" charset="-122"/>
                <a:cs typeface="Times New Roman" pitchFamily="18" charset="0"/>
              </a:rPr>
              <a:t>全国</a:t>
            </a:r>
            <a:r>
              <a:rPr lang="zh-CN" altLang="zh-CN" sz="1600" b="1" dirty="0">
                <a:solidFill>
                  <a:srgbClr val="C00000"/>
                </a:solidFill>
                <a:latin typeface="Times New Roman" pitchFamily="18" charset="0"/>
                <a:ea typeface="黑体" pitchFamily="49" charset="-122"/>
                <a:cs typeface="Times New Roman" pitchFamily="18" charset="0"/>
              </a:rPr>
              <a:t>优秀博士学位论文提名论文</a:t>
            </a:r>
            <a:r>
              <a:rPr lang="en-US" altLang="zh-CN" sz="1600" b="1" dirty="0">
                <a:solidFill>
                  <a:srgbClr val="C00000"/>
                </a:solidFill>
                <a:latin typeface="Times New Roman" pitchFamily="18" charset="0"/>
                <a:ea typeface="黑体" pitchFamily="49" charset="-122"/>
                <a:cs typeface="Times New Roman" pitchFamily="18" charset="0"/>
              </a:rPr>
              <a:t>1</a:t>
            </a:r>
            <a:r>
              <a:rPr lang="zh-CN" altLang="en-US" sz="1600" b="1" dirty="0">
                <a:solidFill>
                  <a:srgbClr val="C00000"/>
                </a:solidFill>
                <a:latin typeface="Times New Roman" pitchFamily="18" charset="0"/>
                <a:ea typeface="黑体" pitchFamily="49" charset="-122"/>
                <a:cs typeface="Times New Roman" pitchFamily="18" charset="0"/>
              </a:rPr>
              <a:t>篇</a:t>
            </a:r>
            <a:r>
              <a:rPr lang="zh-CN" altLang="en-US" sz="1600" b="1" dirty="0">
                <a:solidFill>
                  <a:srgbClr val="000099"/>
                </a:solidFill>
                <a:latin typeface="Times New Roman" pitchFamily="18" charset="0"/>
                <a:ea typeface="黑体" pitchFamily="49" charset="-122"/>
                <a:cs typeface="Times New Roman" pitchFamily="18" charset="0"/>
              </a:rPr>
              <a:t>：</a:t>
            </a:r>
            <a:r>
              <a:rPr lang="zh-CN" altLang="zh-CN" sz="1600" b="1" dirty="0">
                <a:solidFill>
                  <a:srgbClr val="000099"/>
                </a:solidFill>
                <a:latin typeface="Times New Roman" pitchFamily="18" charset="0"/>
                <a:ea typeface="黑体" pitchFamily="49" charset="-122"/>
                <a:cs typeface="Times New Roman" pitchFamily="18" charset="0"/>
              </a:rPr>
              <a:t>《基于不完全测量信息的非线性随机系统的滤波与控制》，是继纺织科学与工程学科之后，我校在</a:t>
            </a:r>
            <a:r>
              <a:rPr lang="zh-CN" altLang="zh-CN" sz="1600" b="1" dirty="0">
                <a:solidFill>
                  <a:srgbClr val="C00000"/>
                </a:solidFill>
                <a:latin typeface="Times New Roman" pitchFamily="18" charset="0"/>
                <a:ea typeface="黑体" pitchFamily="49" charset="-122"/>
                <a:cs typeface="Times New Roman" pitchFamily="18" charset="0"/>
              </a:rPr>
              <a:t>获奖学科上取得的新突破</a:t>
            </a:r>
            <a:endParaRPr lang="en-US" altLang="zh-CN" sz="1600" b="1" dirty="0">
              <a:solidFill>
                <a:srgbClr val="C00000"/>
              </a:solidFill>
              <a:latin typeface="Times New Roman" pitchFamily="18" charset="0"/>
              <a:ea typeface="黑体" pitchFamily="49" charset="-122"/>
              <a:cs typeface="Times New Roman" pitchFamily="18" charset="0"/>
            </a:endParaRPr>
          </a:p>
          <a:p>
            <a:pPr eaLnBrk="1" hangingPunct="1">
              <a:lnSpc>
                <a:spcPct val="110000"/>
              </a:lnSpc>
              <a:buFont typeface="Wingdings" pitchFamily="2" charset="2"/>
              <a:buChar char="ü"/>
            </a:pPr>
            <a:r>
              <a:rPr lang="zh-CN" altLang="zh-CN" sz="1600" b="1" dirty="0">
                <a:solidFill>
                  <a:srgbClr val="C00000"/>
                </a:solidFill>
                <a:latin typeface="Times New Roman" pitchFamily="18" charset="0"/>
                <a:ea typeface="黑体" pitchFamily="49" charset="-122"/>
                <a:cs typeface="Times New Roman" pitchFamily="18" charset="0"/>
              </a:rPr>
              <a:t>中国人工智能学会优秀博士学位论文提名</a:t>
            </a:r>
            <a:r>
              <a:rPr lang="en-US" altLang="zh-CN" sz="1600" b="1" dirty="0">
                <a:solidFill>
                  <a:srgbClr val="C00000"/>
                </a:solidFill>
                <a:latin typeface="Times New Roman" pitchFamily="18" charset="0"/>
                <a:ea typeface="黑体" pitchFamily="49" charset="-122"/>
                <a:cs typeface="Times New Roman" pitchFamily="18" charset="0"/>
              </a:rPr>
              <a:t>1</a:t>
            </a:r>
            <a:r>
              <a:rPr lang="zh-CN" altLang="en-US" sz="1600" b="1" dirty="0" smtClean="0">
                <a:solidFill>
                  <a:srgbClr val="C00000"/>
                </a:solidFill>
                <a:latin typeface="Times New Roman" pitchFamily="18" charset="0"/>
                <a:ea typeface="黑体" pitchFamily="49" charset="-122"/>
                <a:cs typeface="Times New Roman" pitchFamily="18" charset="0"/>
              </a:rPr>
              <a:t>篇</a:t>
            </a:r>
            <a:r>
              <a:rPr lang="en-US" altLang="zh-CN" sz="1600" b="1" dirty="0" smtClean="0">
                <a:solidFill>
                  <a:srgbClr val="C00000"/>
                </a:solidFill>
                <a:latin typeface="Times New Roman" pitchFamily="18" charset="0"/>
                <a:ea typeface="黑体" pitchFamily="49" charset="-122"/>
                <a:cs typeface="Times New Roman" pitchFamily="18" charset="0"/>
              </a:rPr>
              <a:t>(2014)</a:t>
            </a:r>
            <a:endParaRPr lang="en-US" altLang="zh-CN" sz="1600" b="1" dirty="0">
              <a:solidFill>
                <a:srgbClr val="C00000"/>
              </a:solidFill>
              <a:latin typeface="Times New Roman" pitchFamily="18" charset="0"/>
              <a:ea typeface="黑体" pitchFamily="49" charset="-122"/>
              <a:cs typeface="Times New Roman" pitchFamily="18" charset="0"/>
            </a:endParaRPr>
          </a:p>
          <a:p>
            <a:pPr eaLnBrk="1" hangingPunct="1">
              <a:lnSpc>
                <a:spcPct val="110000"/>
              </a:lnSpc>
              <a:buFont typeface="Wingdings" pitchFamily="2" charset="2"/>
              <a:buChar char="ü"/>
            </a:pPr>
            <a:r>
              <a:rPr lang="zh-CN" altLang="en-US" sz="1600" b="1" dirty="0">
                <a:solidFill>
                  <a:srgbClr val="C00000"/>
                </a:solidFill>
                <a:latin typeface="Times New Roman" pitchFamily="18" charset="0"/>
                <a:ea typeface="黑体" pitchFamily="49" charset="-122"/>
                <a:cs typeface="Times New Roman" pitchFamily="18" charset="0"/>
              </a:rPr>
              <a:t>上海市优秀博士学位</a:t>
            </a:r>
            <a:r>
              <a:rPr lang="zh-CN" altLang="en-US" sz="1600" b="1" dirty="0" smtClean="0">
                <a:solidFill>
                  <a:srgbClr val="C00000"/>
                </a:solidFill>
                <a:latin typeface="Times New Roman" pitchFamily="18" charset="0"/>
                <a:ea typeface="黑体" pitchFamily="49" charset="-122"/>
                <a:cs typeface="Times New Roman" pitchFamily="18" charset="0"/>
              </a:rPr>
              <a:t>论文</a:t>
            </a:r>
            <a:r>
              <a:rPr lang="en-US" altLang="zh-CN" sz="1600" b="1" dirty="0" smtClean="0">
                <a:solidFill>
                  <a:srgbClr val="C00000"/>
                </a:solidFill>
                <a:latin typeface="Times New Roman" pitchFamily="18" charset="0"/>
                <a:ea typeface="黑体" pitchFamily="49" charset="-122"/>
                <a:cs typeface="Times New Roman" pitchFamily="18" charset="0"/>
              </a:rPr>
              <a:t>4</a:t>
            </a:r>
            <a:r>
              <a:rPr lang="zh-CN" altLang="en-US" sz="1600" b="1" dirty="0" smtClean="0">
                <a:solidFill>
                  <a:srgbClr val="C00000"/>
                </a:solidFill>
                <a:latin typeface="Times New Roman" pitchFamily="18" charset="0"/>
                <a:ea typeface="黑体" pitchFamily="49" charset="-122"/>
                <a:cs typeface="Times New Roman" pitchFamily="18" charset="0"/>
              </a:rPr>
              <a:t>篇</a:t>
            </a:r>
            <a:endParaRPr lang="en-US" altLang="zh-CN" sz="1600" b="1" dirty="0">
              <a:solidFill>
                <a:srgbClr val="C00000"/>
              </a:solidFill>
              <a:latin typeface="Times New Roman" pitchFamily="18" charset="0"/>
              <a:ea typeface="黑体" pitchFamily="49" charset="-122"/>
              <a:cs typeface="Times New Roman" pitchFamily="18" charset="0"/>
            </a:endParaRPr>
          </a:p>
          <a:p>
            <a:pPr eaLnBrk="1" hangingPunct="1">
              <a:lnSpc>
                <a:spcPct val="110000"/>
              </a:lnSpc>
              <a:buFont typeface="Wingdings" pitchFamily="2" charset="2"/>
              <a:buChar char="ü"/>
            </a:pPr>
            <a:r>
              <a:rPr lang="zh-CN" altLang="en-US" sz="1600" b="1" dirty="0">
                <a:solidFill>
                  <a:srgbClr val="000099"/>
                </a:solidFill>
                <a:latin typeface="Times New Roman" pitchFamily="18" charset="0"/>
                <a:ea typeface="黑体" pitchFamily="49" charset="-122"/>
                <a:cs typeface="Times New Roman" pitchFamily="18" charset="0"/>
              </a:rPr>
              <a:t>上海市优秀硕士学位论文</a:t>
            </a:r>
            <a:r>
              <a:rPr lang="en-US" altLang="zh-CN" sz="1600" b="1" dirty="0">
                <a:solidFill>
                  <a:srgbClr val="000099"/>
                </a:solidFill>
                <a:latin typeface="Times New Roman" pitchFamily="18" charset="0"/>
                <a:ea typeface="黑体" pitchFamily="49" charset="-122"/>
                <a:cs typeface="Times New Roman" pitchFamily="18" charset="0"/>
              </a:rPr>
              <a:t>1</a:t>
            </a:r>
            <a:r>
              <a:rPr lang="zh-CN" altLang="en-US" sz="1600" b="1" dirty="0" smtClean="0">
                <a:solidFill>
                  <a:srgbClr val="000099"/>
                </a:solidFill>
                <a:latin typeface="Times New Roman" pitchFamily="18" charset="0"/>
                <a:ea typeface="黑体" pitchFamily="49" charset="-122"/>
                <a:cs typeface="Times New Roman" pitchFamily="18" charset="0"/>
              </a:rPr>
              <a:t>篇</a:t>
            </a:r>
            <a:endParaRPr lang="en-US" altLang="zh-CN" sz="1600" b="1" dirty="0" smtClean="0">
              <a:solidFill>
                <a:srgbClr val="000099"/>
              </a:solidFill>
              <a:latin typeface="Times New Roman" pitchFamily="18" charset="0"/>
              <a:ea typeface="黑体" pitchFamily="49" charset="-122"/>
              <a:cs typeface="Times New Roman" pitchFamily="18" charset="0"/>
            </a:endParaRPr>
          </a:p>
          <a:p>
            <a:pPr eaLnBrk="1" hangingPunct="1">
              <a:lnSpc>
                <a:spcPct val="110000"/>
              </a:lnSpc>
              <a:buFont typeface="Wingdings" pitchFamily="2" charset="2"/>
              <a:buChar char="ü"/>
            </a:pPr>
            <a:r>
              <a:rPr lang="zh-CN" altLang="en-US" sz="1600" b="1" dirty="0" smtClean="0">
                <a:solidFill>
                  <a:srgbClr val="000099"/>
                </a:solidFill>
                <a:latin typeface="Times New Roman" pitchFamily="18" charset="0"/>
                <a:ea typeface="黑体" pitchFamily="2" charset="-122"/>
              </a:rPr>
              <a:t>国外</a:t>
            </a:r>
            <a:r>
              <a:rPr lang="zh-CN" altLang="en-US" sz="1600" b="1" dirty="0">
                <a:solidFill>
                  <a:srgbClr val="000099"/>
                </a:solidFill>
                <a:latin typeface="Times New Roman" pitchFamily="18" charset="0"/>
                <a:ea typeface="黑体" pitchFamily="2" charset="-122"/>
              </a:rPr>
              <a:t>联合培养博士生</a:t>
            </a:r>
            <a:r>
              <a:rPr lang="en-US" altLang="zh-CN" sz="1600" b="1" dirty="0" smtClean="0">
                <a:solidFill>
                  <a:srgbClr val="CC0000"/>
                </a:solidFill>
                <a:latin typeface="Times New Roman" pitchFamily="18" charset="0"/>
                <a:ea typeface="黑体" pitchFamily="2" charset="-122"/>
              </a:rPr>
              <a:t>30</a:t>
            </a:r>
            <a:r>
              <a:rPr lang="zh-CN" altLang="en-US" sz="1600" b="1" dirty="0" smtClean="0">
                <a:solidFill>
                  <a:srgbClr val="CC0000"/>
                </a:solidFill>
                <a:latin typeface="Times New Roman" pitchFamily="18" charset="0"/>
                <a:ea typeface="黑体" pitchFamily="2" charset="-122"/>
              </a:rPr>
              <a:t>余</a:t>
            </a:r>
            <a:r>
              <a:rPr lang="zh-CN" altLang="en-US" sz="1600" b="1" dirty="0" smtClean="0">
                <a:solidFill>
                  <a:srgbClr val="000099"/>
                </a:solidFill>
                <a:latin typeface="Times New Roman" pitchFamily="18" charset="0"/>
                <a:ea typeface="黑体" pitchFamily="2" charset="-122"/>
              </a:rPr>
              <a:t>人</a:t>
            </a:r>
            <a:endParaRPr lang="en-US" altLang="zh-CN" sz="1600" b="1" dirty="0" smtClean="0">
              <a:solidFill>
                <a:srgbClr val="000099"/>
              </a:solidFill>
              <a:latin typeface="Times New Roman" pitchFamily="18" charset="0"/>
              <a:ea typeface="黑体" pitchFamily="2" charset="-122"/>
            </a:endParaRPr>
          </a:p>
          <a:p>
            <a:pPr eaLnBrk="1" hangingPunct="1">
              <a:lnSpc>
                <a:spcPct val="110000"/>
              </a:lnSpc>
              <a:buFont typeface="Wingdings" pitchFamily="2" charset="2"/>
              <a:buChar char="ü"/>
            </a:pPr>
            <a:r>
              <a:rPr lang="zh-CN" altLang="en-US" sz="1600" b="1" dirty="0" smtClean="0">
                <a:solidFill>
                  <a:srgbClr val="000099"/>
                </a:solidFill>
                <a:latin typeface="Times New Roman" pitchFamily="18" charset="0"/>
                <a:ea typeface="黑体" pitchFamily="2" charset="-122"/>
              </a:rPr>
              <a:t>获</a:t>
            </a:r>
            <a:r>
              <a:rPr lang="zh-CN" altLang="en-US" sz="1600" b="1" dirty="0">
                <a:solidFill>
                  <a:srgbClr val="000099"/>
                </a:solidFill>
                <a:latin typeface="Times New Roman" pitchFamily="18" charset="0"/>
                <a:ea typeface="黑体" pitchFamily="2" charset="-122"/>
              </a:rPr>
              <a:t>宝钢特等奖学金</a:t>
            </a:r>
            <a:r>
              <a:rPr lang="en-US" altLang="zh-CN" sz="1600" b="1" dirty="0">
                <a:solidFill>
                  <a:srgbClr val="CC0000"/>
                </a:solidFill>
                <a:latin typeface="Times New Roman" pitchFamily="18" charset="0"/>
                <a:ea typeface="黑体" pitchFamily="2" charset="-122"/>
              </a:rPr>
              <a:t>3</a:t>
            </a:r>
            <a:r>
              <a:rPr lang="zh-CN" altLang="en-US" sz="1600" b="1" dirty="0" smtClean="0">
                <a:solidFill>
                  <a:srgbClr val="000099"/>
                </a:solidFill>
                <a:latin typeface="Times New Roman" pitchFamily="18" charset="0"/>
                <a:ea typeface="黑体" pitchFamily="2" charset="-122"/>
              </a:rPr>
              <a:t>人</a:t>
            </a:r>
            <a:endParaRPr lang="en-US" altLang="zh-CN" sz="1600" b="1" dirty="0" smtClean="0">
              <a:solidFill>
                <a:srgbClr val="000099"/>
              </a:solidFill>
              <a:latin typeface="Times New Roman" pitchFamily="18" charset="0"/>
              <a:ea typeface="黑体" pitchFamily="2" charset="-122"/>
            </a:endParaRPr>
          </a:p>
          <a:p>
            <a:pPr eaLnBrk="1" hangingPunct="1">
              <a:lnSpc>
                <a:spcPct val="110000"/>
              </a:lnSpc>
              <a:buFont typeface="Wingdings" pitchFamily="2" charset="2"/>
              <a:buChar char="ü"/>
            </a:pPr>
            <a:r>
              <a:rPr lang="zh-CN" altLang="en-US" sz="1600" b="1" dirty="0" smtClean="0">
                <a:solidFill>
                  <a:srgbClr val="000099"/>
                </a:solidFill>
                <a:latin typeface="Times New Roman" pitchFamily="18" charset="0"/>
                <a:ea typeface="黑体" pitchFamily="2" charset="-122"/>
              </a:rPr>
              <a:t>获</a:t>
            </a:r>
            <a:r>
              <a:rPr lang="zh-CN" altLang="en-US" sz="1600" b="1" dirty="0">
                <a:solidFill>
                  <a:srgbClr val="000099"/>
                </a:solidFill>
                <a:latin typeface="Times New Roman" pitchFamily="18" charset="0"/>
                <a:ea typeface="黑体" pitchFamily="2" charset="-122"/>
              </a:rPr>
              <a:t>德国洪堡基金资助</a:t>
            </a:r>
            <a:r>
              <a:rPr lang="en-US" altLang="zh-CN" sz="1600" b="1" dirty="0">
                <a:solidFill>
                  <a:srgbClr val="CC0000"/>
                </a:solidFill>
                <a:latin typeface="Times New Roman" pitchFamily="18" charset="0"/>
                <a:ea typeface="黑体" pitchFamily="2" charset="-122"/>
              </a:rPr>
              <a:t>2</a:t>
            </a:r>
            <a:r>
              <a:rPr lang="zh-CN" altLang="en-US" sz="1600" b="1" dirty="0">
                <a:solidFill>
                  <a:srgbClr val="000099"/>
                </a:solidFill>
                <a:latin typeface="Times New Roman" pitchFamily="18" charset="0"/>
                <a:ea typeface="黑体" pitchFamily="2" charset="-122"/>
              </a:rPr>
              <a:t>人  </a:t>
            </a:r>
          </a:p>
        </p:txBody>
      </p:sp>
      <p:sp>
        <p:nvSpPr>
          <p:cNvPr id="13" name="Rectangle 2"/>
          <p:cNvSpPr>
            <a:spLocks noChangeArrowheads="1"/>
          </p:cNvSpPr>
          <p:nvPr/>
        </p:nvSpPr>
        <p:spPr bwMode="auto">
          <a:xfrm>
            <a:off x="214282" y="3977298"/>
            <a:ext cx="6167438" cy="369332"/>
          </a:xfrm>
          <a:prstGeom prst="rect">
            <a:avLst/>
          </a:prstGeom>
          <a:noFill/>
          <a:ln w="12700">
            <a:noFill/>
            <a:miter lim="800000"/>
            <a:headEnd/>
            <a:tailEnd/>
          </a:ln>
        </p:spPr>
        <p:txBody>
          <a:bodyPr>
            <a:spAutoFit/>
          </a:bodyPr>
          <a:lstStyle/>
          <a:p>
            <a:pPr marL="354013" indent="-354013">
              <a:buClr>
                <a:srgbClr val="E80000"/>
              </a:buClr>
              <a:buFont typeface="Wingdings" pitchFamily="2" charset="2"/>
              <a:buChar char="p"/>
            </a:pPr>
            <a:r>
              <a:rPr kumimoji="1" lang="en-US" altLang="zh-CN" b="1" dirty="0">
                <a:solidFill>
                  <a:srgbClr val="CC0000"/>
                </a:solidFill>
                <a:latin typeface="黑体" pitchFamily="2" charset="-122"/>
                <a:ea typeface="黑体" pitchFamily="2" charset="-122"/>
                <a:cs typeface="Times New Roman" pitchFamily="18" charset="0"/>
              </a:rPr>
              <a:t> </a:t>
            </a:r>
            <a:r>
              <a:rPr kumimoji="1" lang="zh-CN" altLang="en-US" b="1" dirty="0" smtClean="0">
                <a:solidFill>
                  <a:srgbClr val="CC0000"/>
                </a:solidFill>
                <a:latin typeface="黑体" pitchFamily="2" charset="-122"/>
                <a:ea typeface="黑体" pitchFamily="2" charset="-122"/>
                <a:cs typeface="Times New Roman" pitchFamily="18" charset="0"/>
              </a:rPr>
              <a:t>研究生就业</a:t>
            </a:r>
            <a:endParaRPr kumimoji="1" lang="zh-CN" altLang="en-US" b="1" dirty="0">
              <a:solidFill>
                <a:srgbClr val="CC0000"/>
              </a:solidFill>
              <a:latin typeface="黑体" pitchFamily="2" charset="-122"/>
              <a:ea typeface="黑体" pitchFamily="2" charset="-122"/>
              <a:cs typeface="Times New Roman" pitchFamily="18" charset="0"/>
            </a:endParaRPr>
          </a:p>
        </p:txBody>
      </p:sp>
      <p:graphicFrame>
        <p:nvGraphicFramePr>
          <p:cNvPr id="14" name="表格 13"/>
          <p:cNvGraphicFramePr>
            <a:graphicFrameLocks noGrp="1"/>
          </p:cNvGraphicFramePr>
          <p:nvPr/>
        </p:nvGraphicFramePr>
        <p:xfrm>
          <a:off x="714348" y="4691678"/>
          <a:ext cx="5572163" cy="1828800"/>
        </p:xfrm>
        <a:graphic>
          <a:graphicData uri="http://schemas.openxmlformats.org/drawingml/2006/table">
            <a:tbl>
              <a:tblPr firstRow="1" bandRow="1">
                <a:tableStyleId>{5C22544A-7EE6-4342-B048-85BDC9FD1C3A}</a:tableStyleId>
              </a:tblPr>
              <a:tblGrid>
                <a:gridCol w="928694"/>
                <a:gridCol w="1143008"/>
                <a:gridCol w="1857388"/>
                <a:gridCol w="1643073"/>
              </a:tblGrid>
              <a:tr h="277646">
                <a:tc>
                  <a:txBody>
                    <a:bodyPr/>
                    <a:lstStyle/>
                    <a:p>
                      <a:pPr algn="ctr"/>
                      <a:endParaRPr lang="zh-CN" altLang="en-US" sz="1400" b="1" dirty="0"/>
                    </a:p>
                  </a:txBody>
                  <a:tcPr/>
                </a:tc>
                <a:tc>
                  <a:txBody>
                    <a:bodyPr/>
                    <a:lstStyle/>
                    <a:p>
                      <a:pPr algn="ctr"/>
                      <a:r>
                        <a:rPr lang="zh-CN" altLang="en-US" sz="1400" b="1" dirty="0" smtClean="0"/>
                        <a:t>学术硕士</a:t>
                      </a:r>
                      <a:endParaRPr lang="zh-CN" altLang="en-US" sz="1400" b="1" dirty="0"/>
                    </a:p>
                  </a:txBody>
                  <a:tcPr/>
                </a:tc>
                <a:tc>
                  <a:txBody>
                    <a:bodyPr/>
                    <a:lstStyle/>
                    <a:p>
                      <a:pPr algn="ctr"/>
                      <a:r>
                        <a:rPr lang="zh-CN" altLang="en-US" sz="1400" b="1" dirty="0" smtClean="0"/>
                        <a:t>全日制专业硕士</a:t>
                      </a:r>
                      <a:endParaRPr lang="zh-CN" altLang="en-US" sz="1400" b="1" dirty="0"/>
                    </a:p>
                  </a:txBody>
                  <a:tcPr/>
                </a:tc>
                <a:tc>
                  <a:txBody>
                    <a:bodyPr/>
                    <a:lstStyle/>
                    <a:p>
                      <a:pPr algn="ctr"/>
                      <a:r>
                        <a:rPr lang="zh-CN" altLang="en-US" sz="1400" b="1" dirty="0" smtClean="0"/>
                        <a:t>本科</a:t>
                      </a:r>
                      <a:endParaRPr lang="zh-CN" altLang="en-US" sz="1400" b="1" dirty="0"/>
                    </a:p>
                  </a:txBody>
                  <a:tcPr/>
                </a:tc>
              </a:tr>
              <a:tr h="287373">
                <a:tc>
                  <a:txBody>
                    <a:bodyPr/>
                    <a:lstStyle/>
                    <a:p>
                      <a:pPr algn="ctr"/>
                      <a:r>
                        <a:rPr lang="en-US" altLang="zh-CN" sz="1400" b="1" dirty="0" smtClean="0"/>
                        <a:t>2015</a:t>
                      </a:r>
                      <a:r>
                        <a:rPr lang="zh-CN" altLang="en-US" sz="1400" b="1" dirty="0" smtClean="0"/>
                        <a:t>年</a:t>
                      </a:r>
                      <a:endParaRPr lang="zh-CN" altLang="en-US" sz="1400" b="1" dirty="0"/>
                    </a:p>
                  </a:txBody>
                  <a:tcPr/>
                </a:tc>
                <a:tc>
                  <a:txBody>
                    <a:bodyPr/>
                    <a:lstStyle/>
                    <a:p>
                      <a:pPr algn="ctr" fontAlgn="ctr"/>
                      <a:r>
                        <a:rPr lang="en-US" altLang="zh-CN" sz="1400" b="1" i="0" u="none" strike="noStrike" dirty="0" smtClean="0">
                          <a:solidFill>
                            <a:srgbClr val="000000"/>
                          </a:solidFill>
                          <a:latin typeface="Times New Roman" pitchFamily="18" charset="0"/>
                          <a:cs typeface="Times New Roman" pitchFamily="18" charset="0"/>
                        </a:rPr>
                        <a:t>10100</a:t>
                      </a:r>
                      <a:endParaRPr lang="en-US" altLang="zh-CN" sz="1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1400" b="1" i="0" u="none" strike="noStrike" dirty="0" smtClean="0">
                          <a:solidFill>
                            <a:srgbClr val="000000"/>
                          </a:solidFill>
                          <a:latin typeface="Times New Roman" pitchFamily="18" charset="0"/>
                          <a:cs typeface="Times New Roman" pitchFamily="18" charset="0"/>
                        </a:rPr>
                        <a:t>9531</a:t>
                      </a:r>
                      <a:endParaRPr lang="en-US" altLang="zh-CN" sz="1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endParaRPr lang="en-US" altLang="zh-CN" sz="1400" b="1" i="0" u="none" strike="noStrike" dirty="0">
                        <a:solidFill>
                          <a:srgbClr val="000000"/>
                        </a:solidFill>
                        <a:latin typeface="Times New Roman" pitchFamily="18" charset="0"/>
                        <a:cs typeface="Times New Roman" pitchFamily="18" charset="0"/>
                      </a:endParaRPr>
                    </a:p>
                  </a:txBody>
                  <a:tcPr marL="9525" marR="9525" marT="9525" marB="0" anchor="ctr"/>
                </a:tc>
              </a:tr>
              <a:tr h="287373">
                <a:tc>
                  <a:txBody>
                    <a:bodyPr/>
                    <a:lstStyle/>
                    <a:p>
                      <a:pPr algn="ctr"/>
                      <a:r>
                        <a:rPr lang="en-US" altLang="zh-CN" sz="1400" b="1" dirty="0" smtClean="0"/>
                        <a:t>2014</a:t>
                      </a:r>
                      <a:r>
                        <a:rPr lang="zh-CN" altLang="en-US" sz="1400" b="1" dirty="0" smtClean="0"/>
                        <a:t>年</a:t>
                      </a:r>
                      <a:endParaRPr lang="zh-CN" altLang="en-US" sz="1400" b="1" dirty="0"/>
                    </a:p>
                  </a:txBody>
                  <a:tcPr/>
                </a:tc>
                <a:tc>
                  <a:txBody>
                    <a:bodyPr/>
                    <a:lstStyle/>
                    <a:p>
                      <a:pPr algn="ctr" fontAlgn="ctr"/>
                      <a:r>
                        <a:rPr lang="en-US" altLang="zh-CN" sz="1400" b="1" i="0" u="none" strike="noStrike" dirty="0" smtClean="0">
                          <a:solidFill>
                            <a:srgbClr val="000000"/>
                          </a:solidFill>
                          <a:latin typeface="Times New Roman" pitchFamily="18" charset="0"/>
                          <a:cs typeface="Times New Roman" pitchFamily="18" charset="0"/>
                        </a:rPr>
                        <a:t>8370</a:t>
                      </a:r>
                      <a:endParaRPr lang="en-US" altLang="zh-CN" sz="1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1400" b="1" i="0" u="none" strike="noStrike" dirty="0" smtClean="0">
                          <a:solidFill>
                            <a:srgbClr val="000000"/>
                          </a:solidFill>
                          <a:latin typeface="Times New Roman" pitchFamily="18" charset="0"/>
                          <a:cs typeface="Times New Roman" pitchFamily="18" charset="0"/>
                        </a:rPr>
                        <a:t>7771</a:t>
                      </a:r>
                      <a:endParaRPr lang="en-US" altLang="zh-CN" sz="1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1400" b="1" i="0" u="none" strike="noStrike" dirty="0" smtClean="0">
                          <a:solidFill>
                            <a:srgbClr val="000000"/>
                          </a:solidFill>
                          <a:latin typeface="Times New Roman" pitchFamily="18" charset="0"/>
                          <a:cs typeface="Times New Roman" pitchFamily="18" charset="0"/>
                        </a:rPr>
                        <a:t>4208</a:t>
                      </a:r>
                      <a:endParaRPr lang="en-US" altLang="zh-CN" sz="1400" b="1" i="0" u="none" strike="noStrike" dirty="0">
                        <a:solidFill>
                          <a:srgbClr val="000000"/>
                        </a:solidFill>
                        <a:latin typeface="Times New Roman" pitchFamily="18" charset="0"/>
                        <a:cs typeface="Times New Roman" pitchFamily="18" charset="0"/>
                      </a:endParaRPr>
                    </a:p>
                  </a:txBody>
                  <a:tcPr marL="9525" marR="9525" marT="9525" marB="0" anchor="ctr"/>
                </a:tc>
              </a:tr>
              <a:tr h="287373">
                <a:tc>
                  <a:txBody>
                    <a:bodyPr/>
                    <a:lstStyle/>
                    <a:p>
                      <a:pPr algn="ctr"/>
                      <a:r>
                        <a:rPr lang="en-US" altLang="zh-CN" sz="1400" b="1" dirty="0" smtClean="0"/>
                        <a:t>2013</a:t>
                      </a:r>
                      <a:r>
                        <a:rPr lang="zh-CN" altLang="en-US" sz="1400" b="1" dirty="0" smtClean="0"/>
                        <a:t>年</a:t>
                      </a:r>
                      <a:endParaRPr lang="zh-CN" altLang="en-US" sz="1400" b="1" dirty="0"/>
                    </a:p>
                  </a:txBody>
                  <a:tcPr/>
                </a:tc>
                <a:tc>
                  <a:txBody>
                    <a:bodyPr/>
                    <a:lstStyle/>
                    <a:p>
                      <a:pPr algn="ctr" fontAlgn="ctr"/>
                      <a:r>
                        <a:rPr lang="en-US" altLang="zh-CN" sz="1400" b="1" i="0" u="none" strike="noStrike" dirty="0" smtClean="0">
                          <a:solidFill>
                            <a:srgbClr val="000000"/>
                          </a:solidFill>
                          <a:latin typeface="Times New Roman" pitchFamily="18" charset="0"/>
                          <a:cs typeface="Times New Roman" pitchFamily="18" charset="0"/>
                        </a:rPr>
                        <a:t>7607</a:t>
                      </a:r>
                      <a:endParaRPr lang="en-US" altLang="zh-CN" sz="1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1400" b="1" i="0" u="none" strike="noStrike" dirty="0" smtClean="0">
                          <a:solidFill>
                            <a:srgbClr val="000000"/>
                          </a:solidFill>
                          <a:latin typeface="Times New Roman" pitchFamily="18" charset="0"/>
                          <a:cs typeface="Times New Roman" pitchFamily="18" charset="0"/>
                        </a:rPr>
                        <a:t>7312</a:t>
                      </a:r>
                      <a:endParaRPr lang="en-US" altLang="zh-CN" sz="1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1400" b="1" i="0" u="none" strike="noStrike" dirty="0" smtClean="0">
                          <a:solidFill>
                            <a:srgbClr val="000000"/>
                          </a:solidFill>
                          <a:latin typeface="Times New Roman" pitchFamily="18" charset="0"/>
                          <a:cs typeface="Times New Roman" pitchFamily="18" charset="0"/>
                        </a:rPr>
                        <a:t>4116</a:t>
                      </a:r>
                      <a:endParaRPr lang="en-US" altLang="zh-CN" sz="1400" b="1" i="0" u="none" strike="noStrike" dirty="0">
                        <a:solidFill>
                          <a:srgbClr val="000000"/>
                        </a:solidFill>
                        <a:latin typeface="Times New Roman" pitchFamily="18" charset="0"/>
                        <a:cs typeface="Times New Roman" pitchFamily="18" charset="0"/>
                      </a:endParaRPr>
                    </a:p>
                  </a:txBody>
                  <a:tcPr marL="9525" marR="9525" marT="9525" marB="0" anchor="ctr"/>
                </a:tc>
              </a:tr>
              <a:tr h="287373">
                <a:tc>
                  <a:txBody>
                    <a:bodyPr/>
                    <a:lstStyle/>
                    <a:p>
                      <a:pPr algn="ctr"/>
                      <a:r>
                        <a:rPr lang="en-US" altLang="zh-CN" sz="1400" b="1" dirty="0" smtClean="0"/>
                        <a:t>2012</a:t>
                      </a:r>
                      <a:r>
                        <a:rPr lang="zh-CN" altLang="en-US" sz="1400" b="1" dirty="0" smtClean="0"/>
                        <a:t>年</a:t>
                      </a:r>
                      <a:endParaRPr lang="zh-CN" altLang="en-US" sz="1400" b="1" dirty="0"/>
                    </a:p>
                  </a:txBody>
                  <a:tcPr/>
                </a:tc>
                <a:tc>
                  <a:txBody>
                    <a:bodyPr/>
                    <a:lstStyle/>
                    <a:p>
                      <a:pPr algn="ctr" fontAlgn="ctr"/>
                      <a:r>
                        <a:rPr lang="en-US" altLang="zh-CN" sz="1400" b="1" i="0" u="none" strike="noStrike" dirty="0" smtClean="0">
                          <a:solidFill>
                            <a:srgbClr val="000000"/>
                          </a:solidFill>
                          <a:latin typeface="Times New Roman" pitchFamily="18" charset="0"/>
                          <a:cs typeface="Times New Roman" pitchFamily="18" charset="0"/>
                        </a:rPr>
                        <a:t>10515</a:t>
                      </a:r>
                      <a:endParaRPr lang="en-US" altLang="zh-CN" sz="1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1400" b="1" i="0" u="none" strike="noStrike" dirty="0" smtClean="0">
                          <a:solidFill>
                            <a:srgbClr val="000000"/>
                          </a:solidFill>
                          <a:latin typeface="Times New Roman" pitchFamily="18" charset="0"/>
                          <a:cs typeface="Times New Roman" pitchFamily="18" charset="0"/>
                        </a:rPr>
                        <a:t>8566</a:t>
                      </a:r>
                      <a:endParaRPr lang="en-US" altLang="zh-CN" sz="1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1400" b="1" i="0" u="none" strike="noStrike" dirty="0" smtClean="0">
                          <a:solidFill>
                            <a:srgbClr val="000000"/>
                          </a:solidFill>
                          <a:latin typeface="Times New Roman" pitchFamily="18" charset="0"/>
                          <a:cs typeface="Times New Roman" pitchFamily="18" charset="0"/>
                        </a:rPr>
                        <a:t>4129</a:t>
                      </a:r>
                      <a:endParaRPr lang="en-US" altLang="zh-CN" sz="1400" b="1" i="0" u="none" strike="noStrike" dirty="0">
                        <a:solidFill>
                          <a:srgbClr val="000000"/>
                        </a:solidFill>
                        <a:latin typeface="Times New Roman" pitchFamily="18" charset="0"/>
                        <a:cs typeface="Times New Roman" pitchFamily="18" charset="0"/>
                      </a:endParaRPr>
                    </a:p>
                  </a:txBody>
                  <a:tcPr marL="9525" marR="9525" marT="9525" marB="0" anchor="ctr"/>
                </a:tc>
              </a:tr>
              <a:tr h="287373">
                <a:tc>
                  <a:txBody>
                    <a:bodyPr/>
                    <a:lstStyle/>
                    <a:p>
                      <a:pPr algn="ctr"/>
                      <a:r>
                        <a:rPr lang="en-US" altLang="zh-CN" sz="1400" b="1" dirty="0" smtClean="0"/>
                        <a:t>2011</a:t>
                      </a:r>
                      <a:r>
                        <a:rPr lang="zh-CN" altLang="en-US" sz="1400" b="1" dirty="0" smtClean="0"/>
                        <a:t>年</a:t>
                      </a:r>
                      <a:endParaRPr lang="zh-CN" altLang="en-US" sz="1400" b="1" dirty="0"/>
                    </a:p>
                  </a:txBody>
                  <a:tcPr/>
                </a:tc>
                <a:tc>
                  <a:txBody>
                    <a:bodyPr/>
                    <a:lstStyle/>
                    <a:p>
                      <a:pPr algn="ctr" fontAlgn="ctr"/>
                      <a:r>
                        <a:rPr lang="en-US" altLang="zh-CN" sz="1400" b="1" i="0" u="none" strike="noStrike" dirty="0" smtClean="0">
                          <a:solidFill>
                            <a:srgbClr val="000000"/>
                          </a:solidFill>
                          <a:latin typeface="Times New Roman" pitchFamily="18" charset="0"/>
                          <a:cs typeface="Times New Roman" pitchFamily="18" charset="0"/>
                        </a:rPr>
                        <a:t>10798</a:t>
                      </a:r>
                      <a:endParaRPr lang="en-US" altLang="zh-CN" sz="1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1400" b="1" i="0" u="none" strike="noStrike" dirty="0" smtClean="0">
                          <a:solidFill>
                            <a:srgbClr val="000000"/>
                          </a:solidFill>
                          <a:latin typeface="Times New Roman" pitchFamily="18" charset="0"/>
                          <a:cs typeface="Times New Roman" pitchFamily="18" charset="0"/>
                        </a:rPr>
                        <a:t>8191</a:t>
                      </a:r>
                      <a:endParaRPr lang="en-US" altLang="zh-CN" sz="1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zh-CN" sz="1400" b="1" i="0" u="none" strike="noStrike" dirty="0" smtClean="0">
                          <a:solidFill>
                            <a:srgbClr val="000000"/>
                          </a:solidFill>
                          <a:latin typeface="Times New Roman" pitchFamily="18" charset="0"/>
                          <a:cs typeface="Times New Roman" pitchFamily="18" charset="0"/>
                        </a:rPr>
                        <a:t>4180</a:t>
                      </a:r>
                      <a:endParaRPr lang="en-US" altLang="zh-CN" sz="1400" b="1" i="0" u="none" strike="noStrike" dirty="0">
                        <a:solidFill>
                          <a:srgbClr val="000000"/>
                        </a:solidFill>
                        <a:latin typeface="Times New Roman" pitchFamily="18" charset="0"/>
                        <a:cs typeface="Times New Roman" pitchFamily="18" charset="0"/>
                      </a:endParaRPr>
                    </a:p>
                  </a:txBody>
                  <a:tcPr marL="9525" marR="9525" marT="9525" marB="0" anchor="ctr"/>
                </a:tc>
              </a:tr>
            </a:tbl>
          </a:graphicData>
        </a:graphic>
      </p:graphicFrame>
      <p:sp>
        <p:nvSpPr>
          <p:cNvPr id="15" name="TextBox 14"/>
          <p:cNvSpPr txBox="1"/>
          <p:nvPr/>
        </p:nvSpPr>
        <p:spPr>
          <a:xfrm>
            <a:off x="1071538" y="4334488"/>
            <a:ext cx="4714908" cy="338554"/>
          </a:xfrm>
          <a:prstGeom prst="rect">
            <a:avLst/>
          </a:prstGeom>
          <a:noFill/>
        </p:spPr>
        <p:txBody>
          <a:bodyPr wrap="square" rtlCol="0">
            <a:spAutoFit/>
          </a:bodyPr>
          <a:lstStyle/>
          <a:p>
            <a:r>
              <a:rPr lang="en-US" altLang="zh-CN" sz="1600" b="1" dirty="0" smtClean="0"/>
              <a:t>2011-2015</a:t>
            </a:r>
            <a:r>
              <a:rPr lang="zh-CN" altLang="en-US" sz="1600" b="1" dirty="0" smtClean="0"/>
              <a:t>届研究生平均薪资情况汇总表（元</a:t>
            </a:r>
            <a:r>
              <a:rPr lang="en-US" altLang="zh-CN" sz="1600" b="1" dirty="0" smtClean="0"/>
              <a:t>/</a:t>
            </a:r>
            <a:r>
              <a:rPr lang="zh-CN" altLang="en-US" sz="1600" b="1" dirty="0" smtClean="0"/>
              <a:t>月）</a:t>
            </a:r>
            <a:endParaRPr lang="zh-CN" altLang="en-US" sz="1600" b="1" dirty="0"/>
          </a:p>
        </p:txBody>
      </p:sp>
      <p:sp>
        <p:nvSpPr>
          <p:cNvPr id="18" name="矩形 17"/>
          <p:cNvSpPr/>
          <p:nvPr/>
        </p:nvSpPr>
        <p:spPr>
          <a:xfrm>
            <a:off x="5929354" y="4263050"/>
            <a:ext cx="3143240" cy="2419124"/>
          </a:xfrm>
          <a:prstGeom prst="rect">
            <a:avLst/>
          </a:prstGeom>
        </p:spPr>
        <p:txBody>
          <a:bodyPr wrap="square">
            <a:spAutoFit/>
          </a:bodyPr>
          <a:lstStyle/>
          <a:p>
            <a:pPr marL="633413" lvl="1" indent="-274638">
              <a:lnSpc>
                <a:spcPct val="120000"/>
              </a:lnSpc>
              <a:buClr>
                <a:srgbClr val="E80000"/>
              </a:buClr>
              <a:buFont typeface="Wingdings" pitchFamily="2" charset="2"/>
              <a:buChar char="è"/>
            </a:pPr>
            <a:r>
              <a:rPr lang="zh-CN" altLang="zh-CN" sz="1400" b="1" dirty="0" smtClean="0">
                <a:solidFill>
                  <a:srgbClr val="000099"/>
                </a:solidFill>
                <a:latin typeface="Times New Roman" pitchFamily="18" charset="0"/>
                <a:ea typeface="黑体" pitchFamily="2" charset="-122"/>
                <a:cs typeface="Times New Roman" pitchFamily="18" charset="0"/>
              </a:rPr>
              <a:t>就业率稳列</a:t>
            </a:r>
            <a:r>
              <a:rPr lang="zh-CN" altLang="zh-CN" sz="1400" b="1" dirty="0" smtClean="0">
                <a:solidFill>
                  <a:srgbClr val="C00000"/>
                </a:solidFill>
                <a:latin typeface="Times New Roman" pitchFamily="18" charset="0"/>
                <a:ea typeface="黑体" pitchFamily="2" charset="-122"/>
                <a:cs typeface="Times New Roman" pitchFamily="18" charset="0"/>
              </a:rPr>
              <a:t>全校前茅</a:t>
            </a:r>
            <a:r>
              <a:rPr lang="zh-CN" altLang="en-US" sz="1400" b="1" dirty="0" smtClean="0">
                <a:solidFill>
                  <a:srgbClr val="000099"/>
                </a:solidFill>
                <a:latin typeface="Times New Roman" pitchFamily="18" charset="0"/>
                <a:ea typeface="黑体" pitchFamily="2" charset="-122"/>
                <a:cs typeface="Times New Roman" pitchFamily="18" charset="0"/>
              </a:rPr>
              <a:t>，</a:t>
            </a:r>
            <a:r>
              <a:rPr lang="zh-CN" altLang="zh-CN" sz="1400" b="1" dirty="0" smtClean="0">
                <a:solidFill>
                  <a:srgbClr val="000099"/>
                </a:solidFill>
                <a:latin typeface="Times New Roman" pitchFamily="18" charset="0"/>
                <a:ea typeface="黑体" pitchFamily="2" charset="-122"/>
                <a:cs typeface="Times New Roman" pitchFamily="18" charset="0"/>
              </a:rPr>
              <a:t>就业岗位与专业</a:t>
            </a:r>
            <a:r>
              <a:rPr lang="zh-CN" altLang="zh-CN" sz="1400" b="1" dirty="0" smtClean="0">
                <a:solidFill>
                  <a:srgbClr val="C00000"/>
                </a:solidFill>
                <a:latin typeface="Times New Roman" pitchFamily="18" charset="0"/>
                <a:ea typeface="黑体" pitchFamily="2" charset="-122"/>
                <a:cs typeface="Times New Roman" pitchFamily="18" charset="0"/>
              </a:rPr>
              <a:t>相关度全校第一</a:t>
            </a:r>
            <a:endParaRPr lang="en-US" altLang="zh-CN" sz="1400" b="1" dirty="0" smtClean="0">
              <a:solidFill>
                <a:srgbClr val="C00000"/>
              </a:solidFill>
              <a:latin typeface="Times New Roman" pitchFamily="18" charset="0"/>
              <a:ea typeface="黑体" pitchFamily="2" charset="-122"/>
              <a:cs typeface="Times New Roman" pitchFamily="18" charset="0"/>
            </a:endParaRPr>
          </a:p>
          <a:p>
            <a:pPr marL="633413" lvl="1" indent="-274638">
              <a:lnSpc>
                <a:spcPct val="120000"/>
              </a:lnSpc>
              <a:buClr>
                <a:srgbClr val="E80000"/>
              </a:buClr>
              <a:buFont typeface="Wingdings" pitchFamily="2" charset="2"/>
              <a:buChar char="è"/>
            </a:pPr>
            <a:r>
              <a:rPr lang="en-US" altLang="zh-CN" sz="1400" b="1" dirty="0" smtClean="0">
                <a:solidFill>
                  <a:srgbClr val="000099"/>
                </a:solidFill>
                <a:latin typeface="Times New Roman" pitchFamily="18" charset="0"/>
                <a:ea typeface="黑体" pitchFamily="2" charset="-122"/>
                <a:cs typeface="Times New Roman" pitchFamily="18" charset="0"/>
              </a:rPr>
              <a:t>2014</a:t>
            </a:r>
            <a:r>
              <a:rPr lang="zh-CN" altLang="zh-CN" sz="1400" b="1" dirty="0" smtClean="0">
                <a:solidFill>
                  <a:srgbClr val="000099"/>
                </a:solidFill>
                <a:latin typeface="Times New Roman" pitchFamily="18" charset="0"/>
                <a:ea typeface="黑体" pitchFamily="2" charset="-122"/>
                <a:cs typeface="Times New Roman" pitchFamily="18" charset="0"/>
              </a:rPr>
              <a:t>届毕业生多人在中国移动、中国电信、卡斯柯信号、上海汽车集团、上海大众汽车有限公司、上海通用集团、国家电网、上海振华重工（股份）有限公司、国家核电运行中心等知名企业就业</a:t>
            </a:r>
            <a:endParaRPr lang="en-US" altLang="zh-CN" sz="1400" b="1" dirty="0">
              <a:solidFill>
                <a:srgbClr val="000099"/>
              </a:solidFill>
              <a:latin typeface="Times New Roman" pitchFamily="18" charset="0"/>
              <a:ea typeface="黑体" pitchFamily="2" charset="-122"/>
              <a:cs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吉祥如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吉祥如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吉祥如意 2">
        <a:dk1>
          <a:srgbClr val="59582D"/>
        </a:dk1>
        <a:lt1>
          <a:srgbClr val="EAEAEA"/>
        </a:lt1>
        <a:dk2>
          <a:srgbClr val="666699"/>
        </a:dk2>
        <a:lt2>
          <a:srgbClr val="D9D9D9"/>
        </a:lt2>
        <a:accent1>
          <a:srgbClr val="CCECFF"/>
        </a:accent1>
        <a:accent2>
          <a:srgbClr val="B2D2C7"/>
        </a:accent2>
        <a:accent3>
          <a:srgbClr val="F3F3F3"/>
        </a:accent3>
        <a:accent4>
          <a:srgbClr val="4B4A25"/>
        </a:accent4>
        <a:accent5>
          <a:srgbClr val="E2F4FF"/>
        </a:accent5>
        <a:accent6>
          <a:srgbClr val="A1BEB4"/>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吉祥如意 3">
        <a:dk1>
          <a:srgbClr val="000099"/>
        </a:dk1>
        <a:lt1>
          <a:srgbClr val="FFFFCC"/>
        </a:lt1>
        <a:dk2>
          <a:srgbClr val="004000"/>
        </a:dk2>
        <a:lt2>
          <a:srgbClr val="FFD9B3"/>
        </a:lt2>
        <a:accent1>
          <a:srgbClr val="FFD9D9"/>
        </a:accent1>
        <a:accent2>
          <a:srgbClr val="DDDDDD"/>
        </a:accent2>
        <a:accent3>
          <a:srgbClr val="FFFFE2"/>
        </a:accent3>
        <a:accent4>
          <a:srgbClr val="000082"/>
        </a:accent4>
        <a:accent5>
          <a:srgbClr val="FFE9E9"/>
        </a:accent5>
        <a:accent6>
          <a:srgbClr val="C8C8C8"/>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吉祥如意 4">
        <a:dk1>
          <a:srgbClr val="000000"/>
        </a:dk1>
        <a:lt1>
          <a:srgbClr val="DCE8E2"/>
        </a:lt1>
        <a:dk2>
          <a:srgbClr val="0033CC"/>
        </a:dk2>
        <a:lt2>
          <a:srgbClr val="C4C4D8"/>
        </a:lt2>
        <a:accent1>
          <a:srgbClr val="FFFFFF"/>
        </a:accent1>
        <a:accent2>
          <a:srgbClr val="A9CFB1"/>
        </a:accent2>
        <a:accent3>
          <a:srgbClr val="EBF2EE"/>
        </a:accent3>
        <a:accent4>
          <a:srgbClr val="000000"/>
        </a:accent4>
        <a:accent5>
          <a:srgbClr val="FFFFFF"/>
        </a:accent5>
        <a:accent6>
          <a:srgbClr val="99BBA0"/>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吉祥如意 5">
        <a:dk1>
          <a:srgbClr val="606090"/>
        </a:dk1>
        <a:lt1>
          <a:srgbClr val="E5FFFF"/>
        </a:lt1>
        <a:dk2>
          <a:srgbClr val="0000CC"/>
        </a:dk2>
        <a:lt2>
          <a:srgbClr val="91DAFF"/>
        </a:lt2>
        <a:accent1>
          <a:srgbClr val="EAEAEA"/>
        </a:accent1>
        <a:accent2>
          <a:srgbClr val="FFE2C5"/>
        </a:accent2>
        <a:accent3>
          <a:srgbClr val="F0FFFF"/>
        </a:accent3>
        <a:accent4>
          <a:srgbClr val="51517A"/>
        </a:accent4>
        <a:accent5>
          <a:srgbClr val="F3F3F3"/>
        </a:accent5>
        <a:accent6>
          <a:srgbClr val="E7CDB2"/>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吉祥如意 6">
        <a:dk1>
          <a:srgbClr val="CC0066"/>
        </a:dk1>
        <a:lt1>
          <a:srgbClr val="FFDDBB"/>
        </a:lt1>
        <a:dk2>
          <a:srgbClr val="000000"/>
        </a:dk2>
        <a:lt2>
          <a:srgbClr val="C0C0C0"/>
        </a:lt2>
        <a:accent1>
          <a:srgbClr val="FFFFCC"/>
        </a:accent1>
        <a:accent2>
          <a:srgbClr val="FFFFFF"/>
        </a:accent2>
        <a:accent3>
          <a:srgbClr val="FFEBDA"/>
        </a:accent3>
        <a:accent4>
          <a:srgbClr val="AE0056"/>
        </a:accent4>
        <a:accent5>
          <a:srgbClr val="FFFFE2"/>
        </a:accent5>
        <a:accent6>
          <a:srgbClr val="E7E7E7"/>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吉祥如意 7">
        <a:dk1>
          <a:srgbClr val="B60000"/>
        </a:dk1>
        <a:lt1>
          <a:srgbClr val="FFFF99"/>
        </a:lt1>
        <a:dk2>
          <a:srgbClr val="800000"/>
        </a:dk2>
        <a:lt2>
          <a:srgbClr val="FFFFFF"/>
        </a:lt2>
        <a:accent1>
          <a:srgbClr val="9888A4"/>
        </a:accent1>
        <a:accent2>
          <a:srgbClr val="A9335D"/>
        </a:accent2>
        <a:accent3>
          <a:srgbClr val="C0AAAA"/>
        </a:accent3>
        <a:accent4>
          <a:srgbClr val="DADA82"/>
        </a:accent4>
        <a:accent5>
          <a:srgbClr val="CAC3CF"/>
        </a:accent5>
        <a:accent6>
          <a:srgbClr val="992D53"/>
        </a:accent6>
        <a:hlink>
          <a:srgbClr val="CCECFF"/>
        </a:hlink>
        <a:folHlink>
          <a:srgbClr val="FF6600"/>
        </a:folHlink>
      </a:clrScheme>
      <a:clrMap bg1="dk2" tx1="lt1" bg2="dk1" tx2="lt2" accent1="accent1" accent2="accent2" accent3="accent3" accent4="accent4" accent5="accent5" accent6="accent6" hlink="hlink" folHlink="folHlink"/>
    </a:extraClrScheme>
    <a:extraClrScheme>
      <a:clrScheme name="吉祥如意 8">
        <a:dk1>
          <a:srgbClr val="808080"/>
        </a:dk1>
        <a:lt1>
          <a:srgbClr val="FFFFFF"/>
        </a:lt1>
        <a:dk2>
          <a:srgbClr val="1C1C1C"/>
        </a:dk2>
        <a:lt2>
          <a:srgbClr val="FFFF66"/>
        </a:lt2>
        <a:accent1>
          <a:srgbClr val="9898BA"/>
        </a:accent1>
        <a:accent2>
          <a:srgbClr val="777777"/>
        </a:accent2>
        <a:accent3>
          <a:srgbClr val="ABABAB"/>
        </a:accent3>
        <a:accent4>
          <a:srgbClr val="DADADA"/>
        </a:accent4>
        <a:accent5>
          <a:srgbClr val="CACAD9"/>
        </a:accent5>
        <a:accent6>
          <a:srgbClr val="6B6B6B"/>
        </a:accent6>
        <a:hlink>
          <a:srgbClr val="CCFF99"/>
        </a:hlink>
        <a:folHlink>
          <a:srgbClr val="E43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14582</TotalTime>
  <Words>1822</Words>
  <Application>Microsoft Office PowerPoint</Application>
  <PresentationFormat>全屏显示(4:3)</PresentationFormat>
  <Paragraphs>308</Paragraphs>
  <Slides>12</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12</vt:i4>
      </vt:variant>
    </vt:vector>
  </HeadingPairs>
  <TitlesOfParts>
    <vt:vector size="14" baseType="lpstr">
      <vt:lpstr>吉祥如意</vt:lpstr>
      <vt:lpstr>位图图像</vt:lpstr>
      <vt:lpstr>幻灯片 1</vt:lpstr>
      <vt:lpstr>提纲</vt:lpstr>
      <vt:lpstr>幻灯片 3</vt:lpstr>
      <vt:lpstr>2. 博士、硕士学科与专业</vt:lpstr>
      <vt:lpstr>3. 师资队伍</vt:lpstr>
      <vt:lpstr>4. 科学研究</vt:lpstr>
      <vt:lpstr>幻灯片 7</vt:lpstr>
      <vt:lpstr>5. 国际合作</vt:lpstr>
      <vt:lpstr>幻灯片 9</vt:lpstr>
      <vt:lpstr>幻灯片 10</vt:lpstr>
      <vt:lpstr>幻灯片 11</vt:lpstr>
      <vt:lpstr>谢谢！ 欢迎报考东华大学 信息科学与技术学院！</vt:lpstr>
    </vt:vector>
  </TitlesOfParts>
  <Company>ABC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ABC</dc:creator>
  <cp:lastModifiedBy>use</cp:lastModifiedBy>
  <cp:revision>662</cp:revision>
  <dcterms:created xsi:type="dcterms:W3CDTF">2000-12-20T08:34:12Z</dcterms:created>
  <dcterms:modified xsi:type="dcterms:W3CDTF">2016-04-13T04:44:31Z</dcterms:modified>
</cp:coreProperties>
</file>